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27"/>
  </p:notesMasterIdLst>
  <p:sldIdLst>
    <p:sldId id="256" r:id="rId2"/>
    <p:sldId id="279" r:id="rId3"/>
    <p:sldId id="259" r:id="rId4"/>
    <p:sldId id="281" r:id="rId5"/>
    <p:sldId id="280" r:id="rId6"/>
    <p:sldId id="270" r:id="rId7"/>
    <p:sldId id="260" r:id="rId8"/>
    <p:sldId id="261" r:id="rId9"/>
    <p:sldId id="262" r:id="rId10"/>
    <p:sldId id="274" r:id="rId11"/>
    <p:sldId id="275" r:id="rId12"/>
    <p:sldId id="276" r:id="rId13"/>
    <p:sldId id="277" r:id="rId14"/>
    <p:sldId id="273" r:id="rId15"/>
    <p:sldId id="272" r:id="rId16"/>
    <p:sldId id="265" r:id="rId17"/>
    <p:sldId id="266" r:id="rId18"/>
    <p:sldId id="257" r:id="rId19"/>
    <p:sldId id="285" r:id="rId20"/>
    <p:sldId id="284" r:id="rId21"/>
    <p:sldId id="286" r:id="rId22"/>
    <p:sldId id="287" r:id="rId23"/>
    <p:sldId id="268" r:id="rId24"/>
    <p:sldId id="271" r:id="rId25"/>
    <p:sldId id="26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6405"/>
  </p:normalViewPr>
  <p:slideViewPr>
    <p:cSldViewPr snapToGrid="0">
      <p:cViewPr varScale="1">
        <p:scale>
          <a:sx n="106" d="100"/>
          <a:sy n="106" d="100"/>
        </p:scale>
        <p:origin x="5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54FCC-A760-4EB9-AF9D-638656725DE8}" type="datetimeFigureOut">
              <a:rPr lang="nl-NL" smtClean="0"/>
              <a:t>27-9-2017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70269-4469-416E-A27F-93D1D25B8979}" type="slidenum">
              <a:rPr lang="nl-NL" smtClean="0"/>
              <a:t>‹nr.›</a:t>
            </a:fld>
            <a:endParaRPr lang="nl-NL"/>
          </a:p>
        </p:txBody>
      </p:sp>
    </p:spTree>
    <p:extLst>
      <p:ext uri="{BB962C8B-B14F-4D97-AF65-F5344CB8AC3E}">
        <p14:creationId xmlns:p14="http://schemas.microsoft.com/office/powerpoint/2010/main" val="77645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8205132-7981-4E49-BF10-9BA0F4D4D679}" type="datetime1">
              <a:rPr lang="nl-NL" smtClean="0"/>
              <a:t>27-9-2017</a:t>
            </a:fld>
            <a:endParaRPr lang="nl-NL"/>
          </a:p>
        </p:txBody>
      </p:sp>
      <p:sp>
        <p:nvSpPr>
          <p:cNvPr id="5" name="Footer Placeholder 4"/>
          <p:cNvSpPr>
            <a:spLocks noGrp="1"/>
          </p:cNvSpPr>
          <p:nvPr>
            <p:ph type="ftr" sz="quarter" idx="11"/>
          </p:nvPr>
        </p:nvSpPr>
        <p:spPr/>
        <p:txBody>
          <a:bodyPr/>
          <a:lstStyle/>
          <a:p>
            <a:r>
              <a:rPr lang="nl-NL"/>
              <a:t>100 % duurzaam .... 80 % doet mee ......... 30% lagere rekening</a:t>
            </a:r>
          </a:p>
        </p:txBody>
      </p:sp>
      <p:sp>
        <p:nvSpPr>
          <p:cNvPr id="6" name="Slide Number Placeholder 5"/>
          <p:cNvSpPr>
            <a:spLocks noGrp="1"/>
          </p:cNvSpPr>
          <p:nvPr>
            <p:ph type="sldNum" sz="quarter" idx="12"/>
          </p:nvPr>
        </p:nvSpPr>
        <p:spPr/>
        <p:txBody>
          <a:bodyPr/>
          <a:lstStyle/>
          <a:p>
            <a:fld id="{72AD7803-A05D-4739-AE69-6C9D2E841CBC}" type="slidenum">
              <a:rPr lang="nl-NL" smtClean="0"/>
              <a:t>‹nr.›</a:t>
            </a:fld>
            <a:endParaRPr lang="nl-NL"/>
          </a:p>
        </p:txBody>
      </p:sp>
    </p:spTree>
    <p:extLst>
      <p:ext uri="{BB962C8B-B14F-4D97-AF65-F5344CB8AC3E}">
        <p14:creationId xmlns:p14="http://schemas.microsoft.com/office/powerpoint/2010/main" val="2676566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D0CD4772-0087-47E5-BDDB-F40DAE8284CD}" type="datetime1">
              <a:rPr lang="nl-NL" smtClean="0"/>
              <a:t>27-9-2017</a:t>
            </a:fld>
            <a:endParaRPr lang="nl-NL"/>
          </a:p>
        </p:txBody>
      </p:sp>
      <p:sp>
        <p:nvSpPr>
          <p:cNvPr id="5" name="Footer Placeholder 4"/>
          <p:cNvSpPr>
            <a:spLocks noGrp="1"/>
          </p:cNvSpPr>
          <p:nvPr>
            <p:ph type="ftr" sz="quarter" idx="11"/>
          </p:nvPr>
        </p:nvSpPr>
        <p:spPr/>
        <p:txBody>
          <a:bodyPr/>
          <a:lstStyle/>
          <a:p>
            <a:r>
              <a:rPr lang="nl-NL"/>
              <a:t>100 % duurzaam .... 80 % doet mee ......... 30% lagere rekening</a:t>
            </a:r>
          </a:p>
        </p:txBody>
      </p:sp>
      <p:sp>
        <p:nvSpPr>
          <p:cNvPr id="6" name="Slide Number Placeholder 5"/>
          <p:cNvSpPr>
            <a:spLocks noGrp="1"/>
          </p:cNvSpPr>
          <p:nvPr>
            <p:ph type="sldNum" sz="quarter" idx="12"/>
          </p:nvPr>
        </p:nvSpPr>
        <p:spPr/>
        <p:txBody>
          <a:bodyPr/>
          <a:lstStyle/>
          <a:p>
            <a:fld id="{72AD7803-A05D-4739-AE69-6C9D2E841CBC}" type="slidenum">
              <a:rPr lang="nl-NL" smtClean="0"/>
              <a:t>‹nr.›</a:t>
            </a:fld>
            <a:endParaRPr lang="nl-NL"/>
          </a:p>
        </p:txBody>
      </p:sp>
    </p:spTree>
    <p:extLst>
      <p:ext uri="{BB962C8B-B14F-4D97-AF65-F5344CB8AC3E}">
        <p14:creationId xmlns:p14="http://schemas.microsoft.com/office/powerpoint/2010/main" val="336743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C468B88-28C7-4FDD-9A2E-1B1621FF21E2}" type="datetime1">
              <a:rPr lang="nl-NL" smtClean="0"/>
              <a:t>27-9-2017</a:t>
            </a:fld>
            <a:endParaRPr lang="nl-NL"/>
          </a:p>
        </p:txBody>
      </p:sp>
      <p:sp>
        <p:nvSpPr>
          <p:cNvPr id="5" name="Footer Placeholder 4"/>
          <p:cNvSpPr>
            <a:spLocks noGrp="1"/>
          </p:cNvSpPr>
          <p:nvPr>
            <p:ph type="ftr" sz="quarter" idx="11"/>
          </p:nvPr>
        </p:nvSpPr>
        <p:spPr/>
        <p:txBody>
          <a:bodyPr/>
          <a:lstStyle/>
          <a:p>
            <a:r>
              <a:rPr lang="nl-NL"/>
              <a:t>100 % duurzaam .... 80 % doet mee ......... 30% lagere rekening</a:t>
            </a:r>
          </a:p>
        </p:txBody>
      </p:sp>
      <p:sp>
        <p:nvSpPr>
          <p:cNvPr id="6" name="Slide Number Placeholder 5"/>
          <p:cNvSpPr>
            <a:spLocks noGrp="1"/>
          </p:cNvSpPr>
          <p:nvPr>
            <p:ph type="sldNum" sz="quarter" idx="12"/>
          </p:nvPr>
        </p:nvSpPr>
        <p:spPr/>
        <p:txBody>
          <a:bodyPr/>
          <a:lstStyle/>
          <a:p>
            <a:fld id="{72AD7803-A05D-4739-AE69-6C9D2E841CBC}"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94977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0978443-FC97-492F-A4C8-9041CF387D5D}" type="datetime1">
              <a:rPr lang="nl-NL" smtClean="0"/>
              <a:t>27-9-2017</a:t>
            </a:fld>
            <a:endParaRPr lang="nl-NL"/>
          </a:p>
        </p:txBody>
      </p:sp>
      <p:sp>
        <p:nvSpPr>
          <p:cNvPr id="5" name="Footer Placeholder 4"/>
          <p:cNvSpPr>
            <a:spLocks noGrp="1"/>
          </p:cNvSpPr>
          <p:nvPr>
            <p:ph type="ftr" sz="quarter" idx="11"/>
          </p:nvPr>
        </p:nvSpPr>
        <p:spPr/>
        <p:txBody>
          <a:bodyPr/>
          <a:lstStyle/>
          <a:p>
            <a:r>
              <a:rPr lang="nl-NL"/>
              <a:t>100 % duurzaam .... 80 % doet mee ......... 30% lagere rekening</a:t>
            </a:r>
          </a:p>
        </p:txBody>
      </p:sp>
      <p:sp>
        <p:nvSpPr>
          <p:cNvPr id="6" name="Slide Number Placeholder 5"/>
          <p:cNvSpPr>
            <a:spLocks noGrp="1"/>
          </p:cNvSpPr>
          <p:nvPr>
            <p:ph type="sldNum" sz="quarter" idx="12"/>
          </p:nvPr>
        </p:nvSpPr>
        <p:spPr/>
        <p:txBody>
          <a:bodyPr/>
          <a:lstStyle/>
          <a:p>
            <a:fld id="{72AD7803-A05D-4739-AE69-6C9D2E841CBC}" type="slidenum">
              <a:rPr lang="nl-NL" smtClean="0"/>
              <a:t>‹nr.›</a:t>
            </a:fld>
            <a:endParaRPr lang="nl-NL"/>
          </a:p>
        </p:txBody>
      </p:sp>
    </p:spTree>
    <p:extLst>
      <p:ext uri="{BB962C8B-B14F-4D97-AF65-F5344CB8AC3E}">
        <p14:creationId xmlns:p14="http://schemas.microsoft.com/office/powerpoint/2010/main" val="2961619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819ECC6-1C47-4AA3-B83A-943CC8FDD029}" type="datetime1">
              <a:rPr lang="nl-NL" smtClean="0"/>
              <a:t>27-9-2017</a:t>
            </a:fld>
            <a:endParaRPr lang="nl-NL"/>
          </a:p>
        </p:txBody>
      </p:sp>
      <p:sp>
        <p:nvSpPr>
          <p:cNvPr id="5" name="Footer Placeholder 4"/>
          <p:cNvSpPr>
            <a:spLocks noGrp="1"/>
          </p:cNvSpPr>
          <p:nvPr>
            <p:ph type="ftr" sz="quarter" idx="11"/>
          </p:nvPr>
        </p:nvSpPr>
        <p:spPr/>
        <p:txBody>
          <a:bodyPr/>
          <a:lstStyle/>
          <a:p>
            <a:r>
              <a:rPr lang="nl-NL"/>
              <a:t>100 % duurzaam .... 80 % doet mee ......... 30% lagere rekening</a:t>
            </a:r>
          </a:p>
        </p:txBody>
      </p:sp>
      <p:sp>
        <p:nvSpPr>
          <p:cNvPr id="6" name="Slide Number Placeholder 5"/>
          <p:cNvSpPr>
            <a:spLocks noGrp="1"/>
          </p:cNvSpPr>
          <p:nvPr>
            <p:ph type="sldNum" sz="quarter" idx="12"/>
          </p:nvPr>
        </p:nvSpPr>
        <p:spPr/>
        <p:txBody>
          <a:bodyPr/>
          <a:lstStyle/>
          <a:p>
            <a:fld id="{72AD7803-A05D-4739-AE69-6C9D2E841CBC}"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2504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2859AFD-CAB5-4A12-B6FB-290E4E952783}" type="datetime1">
              <a:rPr lang="nl-NL" smtClean="0"/>
              <a:t>27-9-2017</a:t>
            </a:fld>
            <a:endParaRPr lang="nl-NL"/>
          </a:p>
        </p:txBody>
      </p:sp>
      <p:sp>
        <p:nvSpPr>
          <p:cNvPr id="5" name="Footer Placeholder 4"/>
          <p:cNvSpPr>
            <a:spLocks noGrp="1"/>
          </p:cNvSpPr>
          <p:nvPr>
            <p:ph type="ftr" sz="quarter" idx="11"/>
          </p:nvPr>
        </p:nvSpPr>
        <p:spPr/>
        <p:txBody>
          <a:bodyPr/>
          <a:lstStyle/>
          <a:p>
            <a:r>
              <a:rPr lang="nl-NL"/>
              <a:t>100 % duurzaam .... 80 % doet mee ......... 30% lagere rekening</a:t>
            </a:r>
          </a:p>
        </p:txBody>
      </p:sp>
      <p:sp>
        <p:nvSpPr>
          <p:cNvPr id="6" name="Slide Number Placeholder 5"/>
          <p:cNvSpPr>
            <a:spLocks noGrp="1"/>
          </p:cNvSpPr>
          <p:nvPr>
            <p:ph type="sldNum" sz="quarter" idx="12"/>
          </p:nvPr>
        </p:nvSpPr>
        <p:spPr/>
        <p:txBody>
          <a:bodyPr/>
          <a:lstStyle/>
          <a:p>
            <a:fld id="{72AD7803-A05D-4739-AE69-6C9D2E841CBC}" type="slidenum">
              <a:rPr lang="nl-NL" smtClean="0"/>
              <a:t>‹nr.›</a:t>
            </a:fld>
            <a:endParaRPr lang="nl-NL"/>
          </a:p>
        </p:txBody>
      </p:sp>
    </p:spTree>
    <p:extLst>
      <p:ext uri="{BB962C8B-B14F-4D97-AF65-F5344CB8AC3E}">
        <p14:creationId xmlns:p14="http://schemas.microsoft.com/office/powerpoint/2010/main" val="2309843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B9C9494-7E76-42BD-BF06-E1AB1555FFA1}" type="datetime1">
              <a:rPr lang="nl-NL" smtClean="0"/>
              <a:t>27-9-2017</a:t>
            </a:fld>
            <a:endParaRPr lang="nl-NL"/>
          </a:p>
        </p:txBody>
      </p:sp>
      <p:sp>
        <p:nvSpPr>
          <p:cNvPr id="5" name="Footer Placeholder 4"/>
          <p:cNvSpPr>
            <a:spLocks noGrp="1"/>
          </p:cNvSpPr>
          <p:nvPr>
            <p:ph type="ftr" sz="quarter" idx="11"/>
          </p:nvPr>
        </p:nvSpPr>
        <p:spPr/>
        <p:txBody>
          <a:bodyPr/>
          <a:lstStyle/>
          <a:p>
            <a:r>
              <a:rPr lang="nl-NL"/>
              <a:t>100 % duurzaam .... 80 % doet mee ......... 30% lagere rekening</a:t>
            </a:r>
          </a:p>
        </p:txBody>
      </p:sp>
      <p:sp>
        <p:nvSpPr>
          <p:cNvPr id="6" name="Slide Number Placeholder 5"/>
          <p:cNvSpPr>
            <a:spLocks noGrp="1"/>
          </p:cNvSpPr>
          <p:nvPr>
            <p:ph type="sldNum" sz="quarter" idx="12"/>
          </p:nvPr>
        </p:nvSpPr>
        <p:spPr/>
        <p:txBody>
          <a:bodyPr/>
          <a:lstStyle/>
          <a:p>
            <a:fld id="{72AD7803-A05D-4739-AE69-6C9D2E841CBC}" type="slidenum">
              <a:rPr lang="nl-NL" smtClean="0"/>
              <a:t>‹nr.›</a:t>
            </a:fld>
            <a:endParaRPr lang="nl-NL"/>
          </a:p>
        </p:txBody>
      </p:sp>
    </p:spTree>
    <p:extLst>
      <p:ext uri="{BB962C8B-B14F-4D97-AF65-F5344CB8AC3E}">
        <p14:creationId xmlns:p14="http://schemas.microsoft.com/office/powerpoint/2010/main" val="2694418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AD7CE8C-3D84-4A42-900A-131BA0E5E857}" type="datetime1">
              <a:rPr lang="nl-NL" smtClean="0"/>
              <a:t>27-9-2017</a:t>
            </a:fld>
            <a:endParaRPr lang="nl-NL"/>
          </a:p>
        </p:txBody>
      </p:sp>
      <p:sp>
        <p:nvSpPr>
          <p:cNvPr id="5" name="Footer Placeholder 4"/>
          <p:cNvSpPr>
            <a:spLocks noGrp="1"/>
          </p:cNvSpPr>
          <p:nvPr>
            <p:ph type="ftr" sz="quarter" idx="11"/>
          </p:nvPr>
        </p:nvSpPr>
        <p:spPr/>
        <p:txBody>
          <a:bodyPr/>
          <a:lstStyle/>
          <a:p>
            <a:r>
              <a:rPr lang="nl-NL"/>
              <a:t>100 % duurzaam .... 80 % doet mee ......... 30% lagere rekening</a:t>
            </a:r>
          </a:p>
        </p:txBody>
      </p:sp>
      <p:sp>
        <p:nvSpPr>
          <p:cNvPr id="6" name="Slide Number Placeholder 5"/>
          <p:cNvSpPr>
            <a:spLocks noGrp="1"/>
          </p:cNvSpPr>
          <p:nvPr>
            <p:ph type="sldNum" sz="quarter" idx="12"/>
          </p:nvPr>
        </p:nvSpPr>
        <p:spPr/>
        <p:txBody>
          <a:bodyPr/>
          <a:lstStyle/>
          <a:p>
            <a:fld id="{72AD7803-A05D-4739-AE69-6C9D2E841CBC}" type="slidenum">
              <a:rPr lang="nl-NL" smtClean="0"/>
              <a:t>‹nr.›</a:t>
            </a:fld>
            <a:endParaRPr lang="nl-NL"/>
          </a:p>
        </p:txBody>
      </p:sp>
    </p:spTree>
    <p:extLst>
      <p:ext uri="{BB962C8B-B14F-4D97-AF65-F5344CB8AC3E}">
        <p14:creationId xmlns:p14="http://schemas.microsoft.com/office/powerpoint/2010/main" val="267508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EDBE4A-AA2E-48EC-8D8C-8B4DD44D3D3A}" type="datetime1">
              <a:rPr lang="nl-NL" smtClean="0"/>
              <a:t>27-9-2017</a:t>
            </a:fld>
            <a:endParaRPr lang="nl-NL"/>
          </a:p>
        </p:txBody>
      </p:sp>
      <p:sp>
        <p:nvSpPr>
          <p:cNvPr id="5" name="Footer Placeholder 4"/>
          <p:cNvSpPr>
            <a:spLocks noGrp="1"/>
          </p:cNvSpPr>
          <p:nvPr>
            <p:ph type="ftr" sz="quarter" idx="11"/>
          </p:nvPr>
        </p:nvSpPr>
        <p:spPr/>
        <p:txBody>
          <a:bodyPr/>
          <a:lstStyle/>
          <a:p>
            <a:r>
              <a:rPr lang="nl-NL"/>
              <a:t>100 % duurzaam .... 80 % doet mee ......... 30% lagere rekening</a:t>
            </a:r>
          </a:p>
        </p:txBody>
      </p:sp>
      <p:sp>
        <p:nvSpPr>
          <p:cNvPr id="6" name="Slide Number Placeholder 5"/>
          <p:cNvSpPr>
            <a:spLocks noGrp="1"/>
          </p:cNvSpPr>
          <p:nvPr>
            <p:ph type="sldNum" sz="quarter" idx="12"/>
          </p:nvPr>
        </p:nvSpPr>
        <p:spPr/>
        <p:txBody>
          <a:bodyPr/>
          <a:lstStyle/>
          <a:p>
            <a:fld id="{72AD7803-A05D-4739-AE69-6C9D2E841CBC}" type="slidenum">
              <a:rPr lang="nl-NL" smtClean="0"/>
              <a:t>‹nr.›</a:t>
            </a:fld>
            <a:endParaRPr lang="nl-NL"/>
          </a:p>
        </p:txBody>
      </p:sp>
    </p:spTree>
    <p:extLst>
      <p:ext uri="{BB962C8B-B14F-4D97-AF65-F5344CB8AC3E}">
        <p14:creationId xmlns:p14="http://schemas.microsoft.com/office/powerpoint/2010/main" val="273685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6913286-DEE7-46DD-897C-4369DDDA00C7}" type="datetime1">
              <a:rPr lang="nl-NL" smtClean="0"/>
              <a:t>27-9-2017</a:t>
            </a:fld>
            <a:endParaRPr lang="nl-NL"/>
          </a:p>
        </p:txBody>
      </p:sp>
      <p:sp>
        <p:nvSpPr>
          <p:cNvPr id="5" name="Footer Placeholder 4"/>
          <p:cNvSpPr>
            <a:spLocks noGrp="1"/>
          </p:cNvSpPr>
          <p:nvPr>
            <p:ph type="ftr" sz="quarter" idx="11"/>
          </p:nvPr>
        </p:nvSpPr>
        <p:spPr/>
        <p:txBody>
          <a:bodyPr/>
          <a:lstStyle/>
          <a:p>
            <a:r>
              <a:rPr lang="nl-NL"/>
              <a:t>100 % duurzaam .... 80 % doet mee ......... 30% lagere rekening</a:t>
            </a:r>
          </a:p>
        </p:txBody>
      </p:sp>
      <p:sp>
        <p:nvSpPr>
          <p:cNvPr id="6" name="Slide Number Placeholder 5"/>
          <p:cNvSpPr>
            <a:spLocks noGrp="1"/>
          </p:cNvSpPr>
          <p:nvPr>
            <p:ph type="sldNum" sz="quarter" idx="12"/>
          </p:nvPr>
        </p:nvSpPr>
        <p:spPr/>
        <p:txBody>
          <a:bodyPr/>
          <a:lstStyle/>
          <a:p>
            <a:fld id="{72AD7803-A05D-4739-AE69-6C9D2E841CBC}" type="slidenum">
              <a:rPr lang="nl-NL" smtClean="0"/>
              <a:t>‹nr.›</a:t>
            </a:fld>
            <a:endParaRPr lang="nl-NL"/>
          </a:p>
        </p:txBody>
      </p:sp>
    </p:spTree>
    <p:extLst>
      <p:ext uri="{BB962C8B-B14F-4D97-AF65-F5344CB8AC3E}">
        <p14:creationId xmlns:p14="http://schemas.microsoft.com/office/powerpoint/2010/main" val="291752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0FB410E-07AF-411A-9794-D905B1DFE861}" type="datetime1">
              <a:rPr lang="nl-NL" smtClean="0"/>
              <a:t>27-9-2017</a:t>
            </a:fld>
            <a:endParaRPr lang="nl-NL"/>
          </a:p>
        </p:txBody>
      </p:sp>
      <p:sp>
        <p:nvSpPr>
          <p:cNvPr id="6" name="Footer Placeholder 5"/>
          <p:cNvSpPr>
            <a:spLocks noGrp="1"/>
          </p:cNvSpPr>
          <p:nvPr>
            <p:ph type="ftr" sz="quarter" idx="11"/>
          </p:nvPr>
        </p:nvSpPr>
        <p:spPr/>
        <p:txBody>
          <a:bodyPr/>
          <a:lstStyle/>
          <a:p>
            <a:r>
              <a:rPr lang="nl-NL"/>
              <a:t>100 % duurzaam .... 80 % doet mee ......... 30% lagere rekening</a:t>
            </a:r>
          </a:p>
        </p:txBody>
      </p:sp>
      <p:sp>
        <p:nvSpPr>
          <p:cNvPr id="7" name="Slide Number Placeholder 6"/>
          <p:cNvSpPr>
            <a:spLocks noGrp="1"/>
          </p:cNvSpPr>
          <p:nvPr>
            <p:ph type="sldNum" sz="quarter" idx="12"/>
          </p:nvPr>
        </p:nvSpPr>
        <p:spPr/>
        <p:txBody>
          <a:bodyPr/>
          <a:lstStyle/>
          <a:p>
            <a:fld id="{72AD7803-A05D-4739-AE69-6C9D2E841CBC}" type="slidenum">
              <a:rPr lang="nl-NL" smtClean="0"/>
              <a:t>‹nr.›</a:t>
            </a:fld>
            <a:endParaRPr lang="nl-NL"/>
          </a:p>
        </p:txBody>
      </p:sp>
    </p:spTree>
    <p:extLst>
      <p:ext uri="{BB962C8B-B14F-4D97-AF65-F5344CB8AC3E}">
        <p14:creationId xmlns:p14="http://schemas.microsoft.com/office/powerpoint/2010/main" val="212056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3D42298-E5A3-4B19-828E-8D972D68E61D}" type="datetime1">
              <a:rPr lang="nl-NL" smtClean="0"/>
              <a:t>27-9-2017</a:t>
            </a:fld>
            <a:endParaRPr lang="nl-NL"/>
          </a:p>
        </p:txBody>
      </p:sp>
      <p:sp>
        <p:nvSpPr>
          <p:cNvPr id="8" name="Footer Placeholder 7"/>
          <p:cNvSpPr>
            <a:spLocks noGrp="1"/>
          </p:cNvSpPr>
          <p:nvPr>
            <p:ph type="ftr" sz="quarter" idx="11"/>
          </p:nvPr>
        </p:nvSpPr>
        <p:spPr/>
        <p:txBody>
          <a:bodyPr/>
          <a:lstStyle/>
          <a:p>
            <a:r>
              <a:rPr lang="nl-NL"/>
              <a:t>100 % duurzaam .... 80 % doet mee ......... 30% lagere rekening</a:t>
            </a:r>
          </a:p>
        </p:txBody>
      </p:sp>
      <p:sp>
        <p:nvSpPr>
          <p:cNvPr id="9" name="Slide Number Placeholder 8"/>
          <p:cNvSpPr>
            <a:spLocks noGrp="1"/>
          </p:cNvSpPr>
          <p:nvPr>
            <p:ph type="sldNum" sz="quarter" idx="12"/>
          </p:nvPr>
        </p:nvSpPr>
        <p:spPr/>
        <p:txBody>
          <a:bodyPr/>
          <a:lstStyle/>
          <a:p>
            <a:fld id="{72AD7803-A05D-4739-AE69-6C9D2E841CBC}" type="slidenum">
              <a:rPr lang="nl-NL" smtClean="0"/>
              <a:t>‹nr.›</a:t>
            </a:fld>
            <a:endParaRPr lang="nl-NL"/>
          </a:p>
        </p:txBody>
      </p:sp>
    </p:spTree>
    <p:extLst>
      <p:ext uri="{BB962C8B-B14F-4D97-AF65-F5344CB8AC3E}">
        <p14:creationId xmlns:p14="http://schemas.microsoft.com/office/powerpoint/2010/main" val="175957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E8A79398-C7C3-455B-B111-AFB27DA5B88A}" type="datetime1">
              <a:rPr lang="nl-NL" smtClean="0"/>
              <a:t>27-9-2017</a:t>
            </a:fld>
            <a:endParaRPr lang="nl-NL"/>
          </a:p>
        </p:txBody>
      </p:sp>
      <p:sp>
        <p:nvSpPr>
          <p:cNvPr id="4" name="Footer Placeholder 3"/>
          <p:cNvSpPr>
            <a:spLocks noGrp="1"/>
          </p:cNvSpPr>
          <p:nvPr>
            <p:ph type="ftr" sz="quarter" idx="11"/>
          </p:nvPr>
        </p:nvSpPr>
        <p:spPr/>
        <p:txBody>
          <a:bodyPr/>
          <a:lstStyle/>
          <a:p>
            <a:r>
              <a:rPr lang="nl-NL"/>
              <a:t>100 % duurzaam .... 80 % doet mee ......... 30% lagere rekening</a:t>
            </a:r>
          </a:p>
        </p:txBody>
      </p:sp>
      <p:sp>
        <p:nvSpPr>
          <p:cNvPr id="5" name="Slide Number Placeholder 4"/>
          <p:cNvSpPr>
            <a:spLocks noGrp="1"/>
          </p:cNvSpPr>
          <p:nvPr>
            <p:ph type="sldNum" sz="quarter" idx="12"/>
          </p:nvPr>
        </p:nvSpPr>
        <p:spPr/>
        <p:txBody>
          <a:bodyPr/>
          <a:lstStyle/>
          <a:p>
            <a:fld id="{72AD7803-A05D-4739-AE69-6C9D2E841CBC}" type="slidenum">
              <a:rPr lang="nl-NL" smtClean="0"/>
              <a:t>‹nr.›</a:t>
            </a:fld>
            <a:endParaRPr lang="nl-NL"/>
          </a:p>
        </p:txBody>
      </p:sp>
    </p:spTree>
    <p:extLst>
      <p:ext uri="{BB962C8B-B14F-4D97-AF65-F5344CB8AC3E}">
        <p14:creationId xmlns:p14="http://schemas.microsoft.com/office/powerpoint/2010/main" val="291020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AE8D3-FFFE-424A-9DE1-6F28C6E45F3A}" type="datetime1">
              <a:rPr lang="nl-NL" smtClean="0"/>
              <a:t>27-9-2017</a:t>
            </a:fld>
            <a:endParaRPr lang="nl-NL"/>
          </a:p>
        </p:txBody>
      </p:sp>
      <p:sp>
        <p:nvSpPr>
          <p:cNvPr id="3" name="Footer Placeholder 2"/>
          <p:cNvSpPr>
            <a:spLocks noGrp="1"/>
          </p:cNvSpPr>
          <p:nvPr>
            <p:ph type="ftr" sz="quarter" idx="11"/>
          </p:nvPr>
        </p:nvSpPr>
        <p:spPr/>
        <p:txBody>
          <a:bodyPr/>
          <a:lstStyle/>
          <a:p>
            <a:r>
              <a:rPr lang="nl-NL"/>
              <a:t>100 % duurzaam .... 80 % doet mee ......... 30% lagere rekening</a:t>
            </a:r>
          </a:p>
        </p:txBody>
      </p:sp>
      <p:sp>
        <p:nvSpPr>
          <p:cNvPr id="4" name="Slide Number Placeholder 3"/>
          <p:cNvSpPr>
            <a:spLocks noGrp="1"/>
          </p:cNvSpPr>
          <p:nvPr>
            <p:ph type="sldNum" sz="quarter" idx="12"/>
          </p:nvPr>
        </p:nvSpPr>
        <p:spPr/>
        <p:txBody>
          <a:bodyPr/>
          <a:lstStyle/>
          <a:p>
            <a:fld id="{72AD7803-A05D-4739-AE69-6C9D2E841CBC}" type="slidenum">
              <a:rPr lang="nl-NL" smtClean="0"/>
              <a:t>‹nr.›</a:t>
            </a:fld>
            <a:endParaRPr lang="nl-NL"/>
          </a:p>
        </p:txBody>
      </p:sp>
    </p:spTree>
    <p:extLst>
      <p:ext uri="{BB962C8B-B14F-4D97-AF65-F5344CB8AC3E}">
        <p14:creationId xmlns:p14="http://schemas.microsoft.com/office/powerpoint/2010/main" val="233073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95067170-A657-4C6F-8FB5-0AF23146E4FE}" type="datetime1">
              <a:rPr lang="nl-NL" smtClean="0"/>
              <a:t>27-9-2017</a:t>
            </a:fld>
            <a:endParaRPr lang="nl-NL"/>
          </a:p>
        </p:txBody>
      </p:sp>
      <p:sp>
        <p:nvSpPr>
          <p:cNvPr id="6" name="Footer Placeholder 5"/>
          <p:cNvSpPr>
            <a:spLocks noGrp="1"/>
          </p:cNvSpPr>
          <p:nvPr>
            <p:ph type="ftr" sz="quarter" idx="11"/>
          </p:nvPr>
        </p:nvSpPr>
        <p:spPr/>
        <p:txBody>
          <a:bodyPr/>
          <a:lstStyle/>
          <a:p>
            <a:r>
              <a:rPr lang="nl-NL"/>
              <a:t>100 % duurzaam .... 80 % doet mee ......... 30% lagere rekening</a:t>
            </a:r>
          </a:p>
        </p:txBody>
      </p:sp>
      <p:sp>
        <p:nvSpPr>
          <p:cNvPr id="7" name="Slide Number Placeholder 6"/>
          <p:cNvSpPr>
            <a:spLocks noGrp="1"/>
          </p:cNvSpPr>
          <p:nvPr>
            <p:ph type="sldNum" sz="quarter" idx="12"/>
          </p:nvPr>
        </p:nvSpPr>
        <p:spPr/>
        <p:txBody>
          <a:bodyPr/>
          <a:lstStyle/>
          <a:p>
            <a:fld id="{72AD7803-A05D-4739-AE69-6C9D2E841CBC}" type="slidenum">
              <a:rPr lang="nl-NL" smtClean="0"/>
              <a:t>‹nr.›</a:t>
            </a:fld>
            <a:endParaRPr lang="nl-NL"/>
          </a:p>
        </p:txBody>
      </p:sp>
    </p:spTree>
    <p:extLst>
      <p:ext uri="{BB962C8B-B14F-4D97-AF65-F5344CB8AC3E}">
        <p14:creationId xmlns:p14="http://schemas.microsoft.com/office/powerpoint/2010/main" val="360926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64BAF55-1414-4D75-AEFC-CB6922D3FF74}" type="datetime1">
              <a:rPr lang="nl-NL" smtClean="0"/>
              <a:t>27-9-2017</a:t>
            </a:fld>
            <a:endParaRPr lang="nl-NL"/>
          </a:p>
        </p:txBody>
      </p:sp>
      <p:sp>
        <p:nvSpPr>
          <p:cNvPr id="6" name="Footer Placeholder 5"/>
          <p:cNvSpPr>
            <a:spLocks noGrp="1"/>
          </p:cNvSpPr>
          <p:nvPr>
            <p:ph type="ftr" sz="quarter" idx="11"/>
          </p:nvPr>
        </p:nvSpPr>
        <p:spPr/>
        <p:txBody>
          <a:bodyPr/>
          <a:lstStyle/>
          <a:p>
            <a:r>
              <a:rPr lang="nl-NL"/>
              <a:t>100 % duurzaam .... 80 % doet mee ......... 30% lagere rekening</a:t>
            </a:r>
          </a:p>
        </p:txBody>
      </p:sp>
      <p:sp>
        <p:nvSpPr>
          <p:cNvPr id="7" name="Slide Number Placeholder 6"/>
          <p:cNvSpPr>
            <a:spLocks noGrp="1"/>
          </p:cNvSpPr>
          <p:nvPr>
            <p:ph type="sldNum" sz="quarter" idx="12"/>
          </p:nvPr>
        </p:nvSpPr>
        <p:spPr/>
        <p:txBody>
          <a:bodyPr/>
          <a:lstStyle/>
          <a:p>
            <a:fld id="{72AD7803-A05D-4739-AE69-6C9D2E841CBC}" type="slidenum">
              <a:rPr lang="nl-NL" smtClean="0"/>
              <a:t>‹nr.›</a:t>
            </a:fld>
            <a:endParaRPr lang="nl-NL"/>
          </a:p>
        </p:txBody>
      </p:sp>
    </p:spTree>
    <p:extLst>
      <p:ext uri="{BB962C8B-B14F-4D97-AF65-F5344CB8AC3E}">
        <p14:creationId xmlns:p14="http://schemas.microsoft.com/office/powerpoint/2010/main" val="201984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B0817C-1DD8-459C-A92D-DB60FC5886C1}" type="datetime1">
              <a:rPr lang="nl-NL" smtClean="0"/>
              <a:t>27-9-2017</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nl-NL"/>
              <a:t>100 % duurzaam .... 80 % doet mee ......... 30% lagere rekening</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2AD7803-A05D-4739-AE69-6C9D2E841CBC}" type="slidenum">
              <a:rPr lang="nl-NL" smtClean="0"/>
              <a:t>‹nr.›</a:t>
            </a:fld>
            <a:endParaRPr lang="nl-NL"/>
          </a:p>
        </p:txBody>
      </p:sp>
    </p:spTree>
    <p:extLst>
      <p:ext uri="{BB962C8B-B14F-4D97-AF65-F5344CB8AC3E}">
        <p14:creationId xmlns:p14="http://schemas.microsoft.com/office/powerpoint/2010/main" val="195432438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www.endura-harderwijk.n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flipH="1">
            <a:off x="-817243" y="-10635562"/>
            <a:ext cx="13554801" cy="17493562"/>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52" y="4050833"/>
            <a:ext cx="14172225" cy="6972602"/>
          </a:xfrm>
          <a:prstGeom prst="rect">
            <a:avLst/>
          </a:prstGeom>
        </p:spPr>
      </p:pic>
      <p:sp>
        <p:nvSpPr>
          <p:cNvPr id="2" name="Titel 1">
            <a:extLst>
              <a:ext uri="{FF2B5EF4-FFF2-40B4-BE49-F238E27FC236}">
                <a16:creationId xmlns:a16="http://schemas.microsoft.com/office/drawing/2014/main" id="{42FACBC6-9D8D-43CE-A335-3F682A605EAB}"/>
              </a:ext>
            </a:extLst>
          </p:cNvPr>
          <p:cNvSpPr>
            <a:spLocks noGrp="1"/>
          </p:cNvSpPr>
          <p:nvPr>
            <p:ph type="ctrTitle"/>
          </p:nvPr>
        </p:nvSpPr>
        <p:spPr>
          <a:xfrm>
            <a:off x="-817242" y="1582993"/>
            <a:ext cx="13554801" cy="1095411"/>
          </a:xfrm>
        </p:spPr>
        <p:txBody>
          <a:bodyPr/>
          <a:lstStyle/>
          <a:p>
            <a:pPr algn="ctr"/>
            <a:r>
              <a:rPr lang="nl-NL" dirty="0">
                <a:solidFill>
                  <a:schemeClr val="bg1"/>
                </a:solidFill>
              </a:rPr>
              <a:t>WELKOM</a:t>
            </a:r>
            <a:br>
              <a:rPr lang="nl-NL" dirty="0">
                <a:solidFill>
                  <a:schemeClr val="bg1"/>
                </a:solidFill>
              </a:rPr>
            </a:br>
            <a:r>
              <a:rPr lang="nl-NL" dirty="0">
                <a:solidFill>
                  <a:schemeClr val="bg1"/>
                </a:solidFill>
              </a:rPr>
              <a:t>Energiecoöperatie Endura</a:t>
            </a:r>
          </a:p>
        </p:txBody>
      </p:sp>
      <p:pic>
        <p:nvPicPr>
          <p:cNvPr id="5" name="Afbeelding 4">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8596" y="5687711"/>
            <a:ext cx="2117005" cy="918041"/>
          </a:xfrm>
          <a:prstGeom prst="rect">
            <a:avLst/>
          </a:prstGeom>
        </p:spPr>
      </p:pic>
      <p:sp>
        <p:nvSpPr>
          <p:cNvPr id="6" name="Ondertitel 5">
            <a:extLst>
              <a:ext uri="{FF2B5EF4-FFF2-40B4-BE49-F238E27FC236}">
                <a16:creationId xmlns:a16="http://schemas.microsoft.com/office/drawing/2014/main" id="{76314819-2D3C-4CAD-8F8B-2350E1B5C97E}"/>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320679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0"/>
            <a:ext cx="5313888" cy="685800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9" name="Rechthoek 8"/>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992F903-DF18-47C4-A414-84378F75BE6E}"/>
              </a:ext>
            </a:extLst>
          </p:cNvPr>
          <p:cNvSpPr>
            <a:spLocks noGrp="1"/>
          </p:cNvSpPr>
          <p:nvPr>
            <p:ph type="title"/>
          </p:nvPr>
        </p:nvSpPr>
        <p:spPr>
          <a:xfrm>
            <a:off x="677334" y="609600"/>
            <a:ext cx="8596668" cy="911087"/>
          </a:xfrm>
        </p:spPr>
        <p:txBody>
          <a:bodyPr/>
          <a:lstStyle/>
          <a:p>
            <a:r>
              <a:rPr lang="nl-NL" dirty="0"/>
              <a:t>Deelname postcoderoos 3841</a:t>
            </a:r>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pic>
        <p:nvPicPr>
          <p:cNvPr id="11" name="Tijdelijke aanduiding voor inhoud 10">
            <a:extLst>
              <a:ext uri="{FF2B5EF4-FFF2-40B4-BE49-F238E27FC236}">
                <a16:creationId xmlns:a16="http://schemas.microsoft.com/office/drawing/2014/main" id="{1205EC93-44A8-408F-BF03-F5FAFD41543F}"/>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77863" y="2520080"/>
            <a:ext cx="8596312" cy="3162453"/>
          </a:xfrm>
        </p:spPr>
      </p:pic>
      <p:sp>
        <p:nvSpPr>
          <p:cNvPr id="10" name="Tekstvak 9">
            <a:extLst>
              <a:ext uri="{FF2B5EF4-FFF2-40B4-BE49-F238E27FC236}">
                <a16:creationId xmlns:a16="http://schemas.microsoft.com/office/drawing/2014/main" id="{AE0885B9-4696-4A27-A6BF-AA50037C8F16}"/>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2071207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0"/>
            <a:ext cx="5313888" cy="685800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9" name="Rechthoek 8"/>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992F903-DF18-47C4-A414-84378F75BE6E}"/>
              </a:ext>
            </a:extLst>
          </p:cNvPr>
          <p:cNvSpPr>
            <a:spLocks noGrp="1"/>
          </p:cNvSpPr>
          <p:nvPr>
            <p:ph type="title"/>
          </p:nvPr>
        </p:nvSpPr>
        <p:spPr>
          <a:xfrm>
            <a:off x="677334" y="609600"/>
            <a:ext cx="8596668" cy="911087"/>
          </a:xfrm>
        </p:spPr>
        <p:txBody>
          <a:bodyPr/>
          <a:lstStyle/>
          <a:p>
            <a:r>
              <a:rPr lang="nl-NL" dirty="0"/>
              <a:t>Deelname postcoderoos 3842</a:t>
            </a:r>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pic>
        <p:nvPicPr>
          <p:cNvPr id="11" name="Tijdelijke aanduiding voor inhoud 10">
            <a:extLst>
              <a:ext uri="{FF2B5EF4-FFF2-40B4-BE49-F238E27FC236}">
                <a16:creationId xmlns:a16="http://schemas.microsoft.com/office/drawing/2014/main" id="{5B6BB186-ECF0-4A38-9AAA-2F7F6D4BF905}"/>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77863" y="2509397"/>
            <a:ext cx="8596312" cy="3183819"/>
          </a:xfrm>
        </p:spPr>
      </p:pic>
      <p:sp>
        <p:nvSpPr>
          <p:cNvPr id="10" name="Tekstvak 9">
            <a:extLst>
              <a:ext uri="{FF2B5EF4-FFF2-40B4-BE49-F238E27FC236}">
                <a16:creationId xmlns:a16="http://schemas.microsoft.com/office/drawing/2014/main" id="{A5BAAC15-4FE5-40F4-827F-B12FE77C9B1F}"/>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318607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0"/>
            <a:ext cx="5313888" cy="685800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9" name="Rechthoek 8"/>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992F903-DF18-47C4-A414-84378F75BE6E}"/>
              </a:ext>
            </a:extLst>
          </p:cNvPr>
          <p:cNvSpPr>
            <a:spLocks noGrp="1"/>
          </p:cNvSpPr>
          <p:nvPr>
            <p:ph type="title"/>
          </p:nvPr>
        </p:nvSpPr>
        <p:spPr>
          <a:xfrm>
            <a:off x="677334" y="609600"/>
            <a:ext cx="8596668" cy="911087"/>
          </a:xfrm>
        </p:spPr>
        <p:txBody>
          <a:bodyPr/>
          <a:lstStyle/>
          <a:p>
            <a:r>
              <a:rPr lang="nl-NL" dirty="0"/>
              <a:t>Deelname postcoderoos 3843</a:t>
            </a:r>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pic>
        <p:nvPicPr>
          <p:cNvPr id="11" name="Tijdelijke aanduiding voor inhoud 10">
            <a:extLst>
              <a:ext uri="{FF2B5EF4-FFF2-40B4-BE49-F238E27FC236}">
                <a16:creationId xmlns:a16="http://schemas.microsoft.com/office/drawing/2014/main" id="{BAFC9D98-253A-4D9A-819A-A53C3DA3EB6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77863" y="2386935"/>
            <a:ext cx="8596312" cy="3428743"/>
          </a:xfrm>
        </p:spPr>
      </p:pic>
      <p:sp>
        <p:nvSpPr>
          <p:cNvPr id="10" name="Tekstvak 9">
            <a:extLst>
              <a:ext uri="{FF2B5EF4-FFF2-40B4-BE49-F238E27FC236}">
                <a16:creationId xmlns:a16="http://schemas.microsoft.com/office/drawing/2014/main" id="{35D2B106-6500-4B0A-983A-B0FCAE546E6F}"/>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117508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0"/>
            <a:ext cx="5313888" cy="685800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9" name="Rechthoek 8"/>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992F903-DF18-47C4-A414-84378F75BE6E}"/>
              </a:ext>
            </a:extLst>
          </p:cNvPr>
          <p:cNvSpPr>
            <a:spLocks noGrp="1"/>
          </p:cNvSpPr>
          <p:nvPr>
            <p:ph type="title"/>
          </p:nvPr>
        </p:nvSpPr>
        <p:spPr>
          <a:xfrm>
            <a:off x="677334" y="609600"/>
            <a:ext cx="8596668" cy="911087"/>
          </a:xfrm>
        </p:spPr>
        <p:txBody>
          <a:bodyPr/>
          <a:lstStyle/>
          <a:p>
            <a:r>
              <a:rPr lang="nl-NL" dirty="0"/>
              <a:t>Deelname postcoderoos 3846</a:t>
            </a:r>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pic>
        <p:nvPicPr>
          <p:cNvPr id="10" name="Tijdelijke aanduiding voor inhoud 9">
            <a:extLst>
              <a:ext uri="{FF2B5EF4-FFF2-40B4-BE49-F238E27FC236}">
                <a16:creationId xmlns:a16="http://schemas.microsoft.com/office/drawing/2014/main" id="{FD5EBE35-4DEC-40B1-81F6-5E37C931A03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77863" y="2463305"/>
            <a:ext cx="8596312" cy="3276002"/>
          </a:xfrm>
        </p:spPr>
      </p:pic>
      <p:sp>
        <p:nvSpPr>
          <p:cNvPr id="11" name="Tekstvak 10">
            <a:extLst>
              <a:ext uri="{FF2B5EF4-FFF2-40B4-BE49-F238E27FC236}">
                <a16:creationId xmlns:a16="http://schemas.microsoft.com/office/drawing/2014/main" id="{1979BF0D-34A3-4BFA-86A3-091AF6FF7EC8}"/>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165169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0"/>
            <a:ext cx="5313888" cy="685800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9" name="Rechthoek 8"/>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992F903-DF18-47C4-A414-84378F75BE6E}"/>
              </a:ext>
            </a:extLst>
          </p:cNvPr>
          <p:cNvSpPr>
            <a:spLocks noGrp="1"/>
          </p:cNvSpPr>
          <p:nvPr>
            <p:ph type="title"/>
          </p:nvPr>
        </p:nvSpPr>
        <p:spPr>
          <a:xfrm>
            <a:off x="677334" y="609600"/>
            <a:ext cx="8596668" cy="911087"/>
          </a:xfrm>
        </p:spPr>
        <p:txBody>
          <a:bodyPr/>
          <a:lstStyle/>
          <a:p>
            <a:r>
              <a:rPr lang="nl-NL" dirty="0"/>
              <a:t>Deelname postcoderoos 3849</a:t>
            </a:r>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pic>
        <p:nvPicPr>
          <p:cNvPr id="11" name="Tijdelijke aanduiding voor inhoud 10">
            <a:extLst>
              <a:ext uri="{FF2B5EF4-FFF2-40B4-BE49-F238E27FC236}">
                <a16:creationId xmlns:a16="http://schemas.microsoft.com/office/drawing/2014/main" id="{B8CE32AD-24CF-43FE-89F2-620BACE635C7}"/>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77863" y="2360002"/>
            <a:ext cx="8596312" cy="3482608"/>
          </a:xfrm>
        </p:spPr>
      </p:pic>
      <p:sp>
        <p:nvSpPr>
          <p:cNvPr id="10" name="Tekstvak 9">
            <a:extLst>
              <a:ext uri="{FF2B5EF4-FFF2-40B4-BE49-F238E27FC236}">
                <a16:creationId xmlns:a16="http://schemas.microsoft.com/office/drawing/2014/main" id="{0557DBE5-D7D1-40AD-8FDA-C0C84176C44A}"/>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110561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0"/>
            <a:ext cx="5313888" cy="685800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9" name="Rechthoek 8"/>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992F903-DF18-47C4-A414-84378F75BE6E}"/>
              </a:ext>
            </a:extLst>
          </p:cNvPr>
          <p:cNvSpPr>
            <a:spLocks noGrp="1"/>
          </p:cNvSpPr>
          <p:nvPr>
            <p:ph type="title"/>
          </p:nvPr>
        </p:nvSpPr>
        <p:spPr>
          <a:xfrm>
            <a:off x="677334" y="609600"/>
            <a:ext cx="8596668" cy="911087"/>
          </a:xfrm>
        </p:spPr>
        <p:txBody>
          <a:bodyPr/>
          <a:lstStyle/>
          <a:p>
            <a:r>
              <a:rPr lang="nl-NL" dirty="0"/>
              <a:t>Opzet zonnedak, postcoderoos</a:t>
            </a:r>
          </a:p>
        </p:txBody>
      </p:sp>
      <p:sp>
        <p:nvSpPr>
          <p:cNvPr id="3" name="Tijdelijke aanduiding voor inhoud 2">
            <a:extLst>
              <a:ext uri="{FF2B5EF4-FFF2-40B4-BE49-F238E27FC236}">
                <a16:creationId xmlns:a16="http://schemas.microsoft.com/office/drawing/2014/main" id="{304E97C3-6A11-46D3-802C-5B759C5A78C1}"/>
              </a:ext>
            </a:extLst>
          </p:cNvPr>
          <p:cNvSpPr>
            <a:spLocks noGrp="1"/>
          </p:cNvSpPr>
          <p:nvPr>
            <p:ph idx="1"/>
          </p:nvPr>
        </p:nvSpPr>
        <p:spPr>
          <a:xfrm>
            <a:off x="677334" y="1715705"/>
            <a:ext cx="8596668" cy="4325657"/>
          </a:xfrm>
        </p:spPr>
        <p:txBody>
          <a:bodyPr>
            <a:normAutofit/>
          </a:bodyPr>
          <a:lstStyle/>
          <a:p>
            <a:r>
              <a:rPr lang="nl-NL" dirty="0">
                <a:solidFill>
                  <a:schemeClr val="accent2">
                    <a:lumMod val="75000"/>
                  </a:schemeClr>
                </a:solidFill>
              </a:rPr>
              <a:t>Oprichten satelliet coöperatie van Endura met eigen bestuur, eigen leden</a:t>
            </a:r>
          </a:p>
          <a:p>
            <a:r>
              <a:rPr lang="nl-NL" dirty="0">
                <a:solidFill>
                  <a:schemeClr val="accent2">
                    <a:lumMod val="75000"/>
                  </a:schemeClr>
                </a:solidFill>
              </a:rPr>
              <a:t>Rekening houdend met het passende postcode gebied</a:t>
            </a:r>
          </a:p>
          <a:p>
            <a:r>
              <a:rPr lang="nl-NL" dirty="0">
                <a:solidFill>
                  <a:schemeClr val="accent2">
                    <a:lumMod val="75000"/>
                  </a:schemeClr>
                </a:solidFill>
              </a:rPr>
              <a:t>De leden betalen samen de investering en verdelen ook samen de winst</a:t>
            </a:r>
          </a:p>
          <a:p>
            <a:pPr marL="0" indent="0">
              <a:buNone/>
            </a:pPr>
            <a:endParaRPr lang="nl-NL" dirty="0">
              <a:solidFill>
                <a:schemeClr val="accent2">
                  <a:lumMod val="75000"/>
                </a:schemeClr>
              </a:solidFill>
            </a:endParaRPr>
          </a:p>
          <a:p>
            <a:pPr marL="0" indent="0">
              <a:buNone/>
            </a:pPr>
            <a:r>
              <a:rPr lang="nl-NL" b="1" dirty="0">
                <a:solidFill>
                  <a:schemeClr val="accent2">
                    <a:lumMod val="75000"/>
                  </a:schemeClr>
                </a:solidFill>
              </a:rPr>
              <a:t>Voordeel voor deelnemers v.d. satelliet coöperatie</a:t>
            </a:r>
          </a:p>
          <a:p>
            <a:r>
              <a:rPr lang="nl-NL" dirty="0">
                <a:solidFill>
                  <a:schemeClr val="accent2">
                    <a:lumMod val="75000"/>
                  </a:schemeClr>
                </a:solidFill>
              </a:rPr>
              <a:t>Je kunt ook meedoen aan een eigen opwek ook al is je eigen woning niet geschikt, vind je panelen op je dak niet mooi of is je dak onvoldoende groot aan de opwek van eigen energie.</a:t>
            </a:r>
          </a:p>
          <a:p>
            <a:r>
              <a:rPr lang="nl-NL" dirty="0">
                <a:solidFill>
                  <a:schemeClr val="accent2">
                    <a:lumMod val="75000"/>
                  </a:schemeClr>
                </a:solidFill>
              </a:rPr>
              <a:t>Voordeel € 0,1226 per KWh op de eigen energierekening (incl. BTW) 15 jaar lang</a:t>
            </a:r>
          </a:p>
          <a:p>
            <a:r>
              <a:rPr lang="nl-NL" dirty="0">
                <a:solidFill>
                  <a:schemeClr val="accent2">
                    <a:lumMod val="75000"/>
                  </a:schemeClr>
                </a:solidFill>
              </a:rPr>
              <a:t>Terugverdientijd ongeveer 8 jaar, afhankelijk wat de leden doen met de overwinst in de coöperatie.</a:t>
            </a:r>
          </a:p>
          <a:p>
            <a:endParaRPr lang="nl-NL" dirty="0"/>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sp>
        <p:nvSpPr>
          <p:cNvPr id="10" name="Tekstvak 9">
            <a:extLst>
              <a:ext uri="{FF2B5EF4-FFF2-40B4-BE49-F238E27FC236}">
                <a16:creationId xmlns:a16="http://schemas.microsoft.com/office/drawing/2014/main" id="{E4044197-D299-494D-ABE8-672958AE976D}"/>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678952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flipH="1">
            <a:off x="7425431" y="0"/>
            <a:ext cx="5313888" cy="6858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10" name="Rechthoek 9"/>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3" name="Tabel 2">
            <a:extLst>
              <a:ext uri="{FF2B5EF4-FFF2-40B4-BE49-F238E27FC236}">
                <a16:creationId xmlns:a16="http://schemas.microsoft.com/office/drawing/2014/main" id="{34C1991F-4510-477F-B3B6-551B0F169361}"/>
              </a:ext>
            </a:extLst>
          </p:cNvPr>
          <p:cNvGraphicFramePr>
            <a:graphicFrameLocks noGrp="1"/>
          </p:cNvGraphicFramePr>
          <p:nvPr>
            <p:extLst>
              <p:ext uri="{D42A27DB-BD31-4B8C-83A1-F6EECF244321}">
                <p14:modId xmlns:p14="http://schemas.microsoft.com/office/powerpoint/2010/main" val="1204496002"/>
              </p:ext>
            </p:extLst>
          </p:nvPr>
        </p:nvGraphicFramePr>
        <p:xfrm>
          <a:off x="1105224" y="2206737"/>
          <a:ext cx="8128000" cy="2966720"/>
        </p:xfrm>
        <a:graphic>
          <a:graphicData uri="http://schemas.openxmlformats.org/drawingml/2006/table">
            <a:tbl>
              <a:tblPr firstRow="1" bandRow="1">
                <a:tableStyleId>{5C22544A-7EE6-4342-B048-85BDC9FD1C3A}</a:tableStyleId>
              </a:tblPr>
              <a:tblGrid>
                <a:gridCol w="1625599">
                  <a:extLst>
                    <a:ext uri="{9D8B030D-6E8A-4147-A177-3AD203B41FA5}">
                      <a16:colId xmlns:a16="http://schemas.microsoft.com/office/drawing/2014/main" val="1505350719"/>
                    </a:ext>
                  </a:extLst>
                </a:gridCol>
                <a:gridCol w="1625601">
                  <a:extLst>
                    <a:ext uri="{9D8B030D-6E8A-4147-A177-3AD203B41FA5}">
                      <a16:colId xmlns:a16="http://schemas.microsoft.com/office/drawing/2014/main" val="332924278"/>
                    </a:ext>
                  </a:extLst>
                </a:gridCol>
                <a:gridCol w="1625600">
                  <a:extLst>
                    <a:ext uri="{9D8B030D-6E8A-4147-A177-3AD203B41FA5}">
                      <a16:colId xmlns:a16="http://schemas.microsoft.com/office/drawing/2014/main" val="3371341473"/>
                    </a:ext>
                  </a:extLst>
                </a:gridCol>
                <a:gridCol w="1625600">
                  <a:extLst>
                    <a:ext uri="{9D8B030D-6E8A-4147-A177-3AD203B41FA5}">
                      <a16:colId xmlns:a16="http://schemas.microsoft.com/office/drawing/2014/main" val="2206274209"/>
                    </a:ext>
                  </a:extLst>
                </a:gridCol>
                <a:gridCol w="1625600">
                  <a:extLst>
                    <a:ext uri="{9D8B030D-6E8A-4147-A177-3AD203B41FA5}">
                      <a16:colId xmlns:a16="http://schemas.microsoft.com/office/drawing/2014/main" val="217163958"/>
                    </a:ext>
                  </a:extLst>
                </a:gridCol>
              </a:tblGrid>
              <a:tr h="370840">
                <a:tc>
                  <a:txBody>
                    <a:bodyPr/>
                    <a:lstStyle/>
                    <a:p>
                      <a:endParaRPr lang="nl-NL" dirty="0"/>
                    </a:p>
                  </a:txBody>
                  <a:tcPr/>
                </a:tc>
                <a:tc>
                  <a:txBody>
                    <a:bodyPr/>
                    <a:lstStyle/>
                    <a:p>
                      <a:r>
                        <a:rPr lang="nl-NL" dirty="0"/>
                        <a:t>2018</a:t>
                      </a:r>
                    </a:p>
                  </a:txBody>
                  <a:tcPr/>
                </a:tc>
                <a:tc>
                  <a:txBody>
                    <a:bodyPr/>
                    <a:lstStyle/>
                    <a:p>
                      <a:r>
                        <a:rPr lang="nl-NL" dirty="0"/>
                        <a:t>2019</a:t>
                      </a:r>
                    </a:p>
                  </a:txBody>
                  <a:tcPr/>
                </a:tc>
                <a:tc>
                  <a:txBody>
                    <a:bodyPr/>
                    <a:lstStyle/>
                    <a:p>
                      <a:r>
                        <a:rPr lang="nl-NL" dirty="0"/>
                        <a:t>2020</a:t>
                      </a:r>
                    </a:p>
                  </a:txBody>
                  <a:tcPr/>
                </a:tc>
                <a:tc>
                  <a:txBody>
                    <a:bodyPr/>
                    <a:lstStyle/>
                    <a:p>
                      <a:r>
                        <a:rPr lang="nl-NL" dirty="0"/>
                        <a:t>2033</a:t>
                      </a:r>
                    </a:p>
                  </a:txBody>
                  <a:tcPr/>
                </a:tc>
                <a:extLst>
                  <a:ext uri="{0D108BD9-81ED-4DB2-BD59-A6C34878D82A}">
                    <a16:rowId xmlns:a16="http://schemas.microsoft.com/office/drawing/2014/main" val="3090201677"/>
                  </a:ext>
                </a:extLst>
              </a:tr>
              <a:tr h="370840">
                <a:tc>
                  <a:txBody>
                    <a:bodyPr/>
                    <a:lstStyle/>
                    <a:p>
                      <a:r>
                        <a:rPr lang="nl-NL" dirty="0">
                          <a:solidFill>
                            <a:schemeClr val="accent2">
                              <a:lumMod val="75000"/>
                            </a:schemeClr>
                          </a:solidFill>
                        </a:rPr>
                        <a:t>Stroom (</a:t>
                      </a:r>
                      <a:r>
                        <a:rPr lang="nl-NL" dirty="0" err="1">
                          <a:solidFill>
                            <a:schemeClr val="accent2">
                              <a:lumMod val="75000"/>
                            </a:schemeClr>
                          </a:solidFill>
                        </a:rPr>
                        <a:t>kwh</a:t>
                      </a:r>
                      <a:r>
                        <a:rPr lang="nl-NL" dirty="0">
                          <a:solidFill>
                            <a:schemeClr val="accent2">
                              <a:lumMod val="75000"/>
                            </a:schemeClr>
                          </a:solidFill>
                        </a:rPr>
                        <a:t>)</a:t>
                      </a:r>
                    </a:p>
                  </a:txBody>
                  <a:tcPr/>
                </a:tc>
                <a:tc>
                  <a:txBody>
                    <a:bodyPr/>
                    <a:lstStyle/>
                    <a:p>
                      <a:pPr algn="ctr"/>
                      <a:r>
                        <a:rPr lang="nl-NL" dirty="0">
                          <a:solidFill>
                            <a:schemeClr val="accent2">
                              <a:lumMod val="75000"/>
                            </a:schemeClr>
                          </a:solidFill>
                        </a:rPr>
                        <a:t>200.000</a:t>
                      </a:r>
                    </a:p>
                  </a:txBody>
                  <a:tcPr/>
                </a:tc>
                <a:tc>
                  <a:txBody>
                    <a:bodyPr/>
                    <a:lstStyle/>
                    <a:p>
                      <a:pPr algn="ctr"/>
                      <a:r>
                        <a:rPr lang="nl-NL" dirty="0">
                          <a:solidFill>
                            <a:schemeClr val="accent2">
                              <a:lumMod val="75000"/>
                            </a:schemeClr>
                          </a:solidFill>
                        </a:rPr>
                        <a:t>198.000</a:t>
                      </a:r>
                    </a:p>
                  </a:txBody>
                  <a:tcPr/>
                </a:tc>
                <a:tc>
                  <a:txBody>
                    <a:bodyPr/>
                    <a:lstStyle/>
                    <a:p>
                      <a:pPr algn="ctr"/>
                      <a:r>
                        <a:rPr lang="nl-NL" dirty="0">
                          <a:solidFill>
                            <a:schemeClr val="accent2">
                              <a:lumMod val="75000"/>
                            </a:schemeClr>
                          </a:solidFill>
                        </a:rPr>
                        <a:t>196.200</a:t>
                      </a:r>
                    </a:p>
                  </a:txBody>
                  <a:tcPr/>
                </a:tc>
                <a:tc>
                  <a:txBody>
                    <a:bodyPr/>
                    <a:lstStyle/>
                    <a:p>
                      <a:pPr algn="ctr"/>
                      <a:r>
                        <a:rPr lang="nl-NL" dirty="0">
                          <a:solidFill>
                            <a:schemeClr val="accent2">
                              <a:lumMod val="75000"/>
                            </a:schemeClr>
                          </a:solidFill>
                        </a:rPr>
                        <a:t>172.000</a:t>
                      </a:r>
                    </a:p>
                  </a:txBody>
                  <a:tcPr/>
                </a:tc>
                <a:extLst>
                  <a:ext uri="{0D108BD9-81ED-4DB2-BD59-A6C34878D82A}">
                    <a16:rowId xmlns:a16="http://schemas.microsoft.com/office/drawing/2014/main" val="2852370430"/>
                  </a:ext>
                </a:extLst>
              </a:tr>
              <a:tr h="370840">
                <a:tc>
                  <a:txBody>
                    <a:bodyPr/>
                    <a:lstStyle/>
                    <a:p>
                      <a:r>
                        <a:rPr lang="nl-NL" dirty="0">
                          <a:solidFill>
                            <a:schemeClr val="accent2">
                              <a:lumMod val="75000"/>
                            </a:schemeClr>
                          </a:solidFill>
                        </a:rPr>
                        <a:t>Euro</a:t>
                      </a:r>
                    </a:p>
                  </a:txBody>
                  <a:tcPr/>
                </a:tc>
                <a:tc>
                  <a:txBody>
                    <a:bodyPr/>
                    <a:lstStyle/>
                    <a:p>
                      <a:pPr algn="ctr"/>
                      <a:r>
                        <a:rPr lang="nl-NL" dirty="0">
                          <a:solidFill>
                            <a:schemeClr val="accent2">
                              <a:lumMod val="75000"/>
                            </a:schemeClr>
                          </a:solidFill>
                        </a:rPr>
                        <a:t>€ 7.000</a:t>
                      </a:r>
                    </a:p>
                  </a:txBody>
                  <a:tcPr/>
                </a:tc>
                <a:tc>
                  <a:txBody>
                    <a:bodyPr/>
                    <a:lstStyle/>
                    <a:p>
                      <a:pPr algn="ctr"/>
                      <a:r>
                        <a:rPr lang="nl-NL" dirty="0">
                          <a:solidFill>
                            <a:schemeClr val="accent2">
                              <a:lumMod val="75000"/>
                            </a:schemeClr>
                          </a:solidFill>
                        </a:rPr>
                        <a:t>€ 6.930</a:t>
                      </a:r>
                    </a:p>
                  </a:txBody>
                  <a:tcPr/>
                </a:tc>
                <a:tc>
                  <a:txBody>
                    <a:bodyPr/>
                    <a:lstStyle/>
                    <a:p>
                      <a:pPr algn="ctr"/>
                      <a:r>
                        <a:rPr lang="nl-NL" dirty="0">
                          <a:solidFill>
                            <a:schemeClr val="accent2">
                              <a:lumMod val="75000"/>
                            </a:schemeClr>
                          </a:solidFill>
                        </a:rPr>
                        <a:t>€ 6.867</a:t>
                      </a:r>
                    </a:p>
                  </a:txBody>
                  <a:tcPr/>
                </a:tc>
                <a:tc>
                  <a:txBody>
                    <a:bodyPr/>
                    <a:lstStyle/>
                    <a:p>
                      <a:pPr algn="ctr"/>
                      <a:r>
                        <a:rPr lang="nl-NL" dirty="0">
                          <a:solidFill>
                            <a:schemeClr val="accent2">
                              <a:lumMod val="75000"/>
                            </a:schemeClr>
                          </a:solidFill>
                        </a:rPr>
                        <a:t>€ 6.020</a:t>
                      </a:r>
                    </a:p>
                  </a:txBody>
                  <a:tcPr/>
                </a:tc>
                <a:extLst>
                  <a:ext uri="{0D108BD9-81ED-4DB2-BD59-A6C34878D82A}">
                    <a16:rowId xmlns:a16="http://schemas.microsoft.com/office/drawing/2014/main" val="4224805098"/>
                  </a:ext>
                </a:extLst>
              </a:tr>
              <a:tr h="370840">
                <a:tc>
                  <a:txBody>
                    <a:bodyPr/>
                    <a:lstStyle/>
                    <a:p>
                      <a:r>
                        <a:rPr lang="nl-NL" dirty="0">
                          <a:solidFill>
                            <a:schemeClr val="accent2">
                              <a:lumMod val="75000"/>
                            </a:schemeClr>
                          </a:solidFill>
                        </a:rPr>
                        <a:t>Kosten(0,75%)</a:t>
                      </a:r>
                    </a:p>
                  </a:txBody>
                  <a:tcPr/>
                </a:tc>
                <a:tc>
                  <a:txBody>
                    <a:bodyPr/>
                    <a:lstStyle/>
                    <a:p>
                      <a:pPr algn="ctr"/>
                      <a:r>
                        <a:rPr lang="nl-NL" dirty="0">
                          <a:solidFill>
                            <a:schemeClr val="accent2">
                              <a:lumMod val="75000"/>
                            </a:schemeClr>
                          </a:solidFill>
                        </a:rPr>
                        <a:t>€ 1.500</a:t>
                      </a:r>
                    </a:p>
                  </a:txBody>
                  <a:tcPr/>
                </a:tc>
                <a:tc>
                  <a:txBody>
                    <a:bodyPr/>
                    <a:lstStyle/>
                    <a:p>
                      <a:pPr algn="ctr"/>
                      <a:r>
                        <a:rPr lang="nl-NL" dirty="0">
                          <a:solidFill>
                            <a:schemeClr val="accent2">
                              <a:lumMod val="75000"/>
                            </a:schemeClr>
                          </a:solidFill>
                        </a:rPr>
                        <a:t>€ 1.500</a:t>
                      </a:r>
                    </a:p>
                  </a:txBody>
                  <a:tcPr/>
                </a:tc>
                <a:tc>
                  <a:txBody>
                    <a:bodyPr/>
                    <a:lstStyle/>
                    <a:p>
                      <a:pPr algn="ctr"/>
                      <a:r>
                        <a:rPr lang="nl-NL" dirty="0">
                          <a:solidFill>
                            <a:schemeClr val="accent2">
                              <a:lumMod val="75000"/>
                            </a:schemeClr>
                          </a:solidFill>
                        </a:rPr>
                        <a:t>€ 1.500</a:t>
                      </a:r>
                    </a:p>
                  </a:txBody>
                  <a:tcPr/>
                </a:tc>
                <a:tc>
                  <a:txBody>
                    <a:bodyPr/>
                    <a:lstStyle/>
                    <a:p>
                      <a:pPr algn="ctr"/>
                      <a:r>
                        <a:rPr lang="nl-NL" dirty="0">
                          <a:solidFill>
                            <a:schemeClr val="accent2">
                              <a:lumMod val="75000"/>
                            </a:schemeClr>
                          </a:solidFill>
                        </a:rPr>
                        <a:t>€ 1.500</a:t>
                      </a:r>
                    </a:p>
                  </a:txBody>
                  <a:tcPr/>
                </a:tc>
                <a:extLst>
                  <a:ext uri="{0D108BD9-81ED-4DB2-BD59-A6C34878D82A}">
                    <a16:rowId xmlns:a16="http://schemas.microsoft.com/office/drawing/2014/main" val="47609493"/>
                  </a:ext>
                </a:extLst>
              </a:tr>
              <a:tr h="370840">
                <a:tc>
                  <a:txBody>
                    <a:bodyPr/>
                    <a:lstStyle/>
                    <a:p>
                      <a:r>
                        <a:rPr lang="nl-NL" dirty="0" err="1">
                          <a:solidFill>
                            <a:schemeClr val="accent2">
                              <a:lumMod val="75000"/>
                            </a:schemeClr>
                          </a:solidFill>
                        </a:rPr>
                        <a:t>Ass</a:t>
                      </a:r>
                      <a:r>
                        <a:rPr lang="nl-NL" dirty="0">
                          <a:solidFill>
                            <a:schemeClr val="accent2">
                              <a:lumMod val="75000"/>
                            </a:schemeClr>
                          </a:solidFill>
                        </a:rPr>
                        <a:t>. (0,225 %)</a:t>
                      </a:r>
                    </a:p>
                  </a:txBody>
                  <a:tcPr/>
                </a:tc>
                <a:tc>
                  <a:txBody>
                    <a:bodyPr/>
                    <a:lstStyle/>
                    <a:p>
                      <a:pPr algn="ctr"/>
                      <a:r>
                        <a:rPr lang="nl-NL" dirty="0">
                          <a:solidFill>
                            <a:schemeClr val="accent2">
                              <a:lumMod val="75000"/>
                            </a:schemeClr>
                          </a:solidFill>
                        </a:rPr>
                        <a:t>€ 450</a:t>
                      </a:r>
                    </a:p>
                  </a:txBody>
                  <a:tcPr/>
                </a:tc>
                <a:tc>
                  <a:txBody>
                    <a:bodyPr/>
                    <a:lstStyle/>
                    <a:p>
                      <a:pPr algn="ctr"/>
                      <a:r>
                        <a:rPr lang="nl-NL" dirty="0">
                          <a:solidFill>
                            <a:schemeClr val="accent2">
                              <a:lumMod val="75000"/>
                            </a:schemeClr>
                          </a:solidFill>
                        </a:rPr>
                        <a:t>€ 450</a:t>
                      </a:r>
                    </a:p>
                  </a:txBody>
                  <a:tcPr/>
                </a:tc>
                <a:tc>
                  <a:txBody>
                    <a:bodyPr/>
                    <a:lstStyle/>
                    <a:p>
                      <a:pPr algn="ctr"/>
                      <a:r>
                        <a:rPr lang="nl-NL" dirty="0">
                          <a:solidFill>
                            <a:schemeClr val="accent2">
                              <a:lumMod val="75000"/>
                            </a:schemeClr>
                          </a:solidFill>
                        </a:rPr>
                        <a:t>€ 450</a:t>
                      </a:r>
                    </a:p>
                  </a:txBody>
                  <a:tcPr/>
                </a:tc>
                <a:tc>
                  <a:txBody>
                    <a:bodyPr/>
                    <a:lstStyle/>
                    <a:p>
                      <a:pPr algn="ctr"/>
                      <a:r>
                        <a:rPr lang="nl-NL" dirty="0">
                          <a:solidFill>
                            <a:schemeClr val="accent2">
                              <a:lumMod val="75000"/>
                            </a:schemeClr>
                          </a:solidFill>
                        </a:rPr>
                        <a:t>€ 450</a:t>
                      </a:r>
                    </a:p>
                  </a:txBody>
                  <a:tcPr/>
                </a:tc>
                <a:extLst>
                  <a:ext uri="{0D108BD9-81ED-4DB2-BD59-A6C34878D82A}">
                    <a16:rowId xmlns:a16="http://schemas.microsoft.com/office/drawing/2014/main" val="2084978025"/>
                  </a:ext>
                </a:extLst>
              </a:tr>
              <a:tr h="370840">
                <a:tc>
                  <a:txBody>
                    <a:bodyPr/>
                    <a:lstStyle/>
                    <a:p>
                      <a:r>
                        <a:rPr lang="nl-NL" dirty="0" err="1">
                          <a:solidFill>
                            <a:schemeClr val="accent2">
                              <a:lumMod val="75000"/>
                            </a:schemeClr>
                          </a:solidFill>
                        </a:rPr>
                        <a:t>Dakhuur</a:t>
                      </a:r>
                      <a:endParaRPr lang="nl-NL" dirty="0">
                        <a:solidFill>
                          <a:schemeClr val="accent2">
                            <a:lumMod val="75000"/>
                          </a:schemeClr>
                        </a:solidFill>
                      </a:endParaRPr>
                    </a:p>
                  </a:txBody>
                  <a:tcPr/>
                </a:tc>
                <a:tc>
                  <a:txBody>
                    <a:bodyPr/>
                    <a:lstStyle/>
                    <a:p>
                      <a:pPr algn="ctr"/>
                      <a:r>
                        <a:rPr lang="nl-NL" dirty="0">
                          <a:solidFill>
                            <a:schemeClr val="accent2">
                              <a:lumMod val="75000"/>
                            </a:schemeClr>
                          </a:solidFill>
                        </a:rPr>
                        <a:t>€ 800</a:t>
                      </a:r>
                    </a:p>
                  </a:txBody>
                  <a:tcPr/>
                </a:tc>
                <a:tc>
                  <a:txBody>
                    <a:bodyPr/>
                    <a:lstStyle/>
                    <a:p>
                      <a:pPr algn="ctr"/>
                      <a:r>
                        <a:rPr lang="nl-NL" dirty="0">
                          <a:solidFill>
                            <a:schemeClr val="accent2">
                              <a:lumMod val="75000"/>
                            </a:schemeClr>
                          </a:solidFill>
                        </a:rPr>
                        <a:t>€ 800</a:t>
                      </a:r>
                    </a:p>
                  </a:txBody>
                  <a:tcPr/>
                </a:tc>
                <a:tc>
                  <a:txBody>
                    <a:bodyPr/>
                    <a:lstStyle/>
                    <a:p>
                      <a:pPr algn="ctr"/>
                      <a:r>
                        <a:rPr lang="nl-NL" dirty="0">
                          <a:solidFill>
                            <a:schemeClr val="accent2">
                              <a:lumMod val="75000"/>
                            </a:schemeClr>
                          </a:solidFill>
                        </a:rPr>
                        <a:t>€ 800</a:t>
                      </a:r>
                    </a:p>
                  </a:txBody>
                  <a:tcPr/>
                </a:tc>
                <a:tc>
                  <a:txBody>
                    <a:bodyPr/>
                    <a:lstStyle/>
                    <a:p>
                      <a:pPr algn="ctr"/>
                      <a:r>
                        <a:rPr lang="nl-NL" dirty="0">
                          <a:solidFill>
                            <a:schemeClr val="accent2">
                              <a:lumMod val="75000"/>
                            </a:schemeClr>
                          </a:solidFill>
                        </a:rPr>
                        <a:t>€ 800</a:t>
                      </a:r>
                    </a:p>
                  </a:txBody>
                  <a:tcPr/>
                </a:tc>
                <a:extLst>
                  <a:ext uri="{0D108BD9-81ED-4DB2-BD59-A6C34878D82A}">
                    <a16:rowId xmlns:a16="http://schemas.microsoft.com/office/drawing/2014/main" val="2576480104"/>
                  </a:ext>
                </a:extLst>
              </a:tr>
              <a:tr h="370840">
                <a:tc>
                  <a:txBody>
                    <a:bodyPr/>
                    <a:lstStyle/>
                    <a:p>
                      <a:r>
                        <a:rPr lang="nl-NL" dirty="0">
                          <a:solidFill>
                            <a:schemeClr val="accent2">
                              <a:lumMod val="75000"/>
                            </a:schemeClr>
                          </a:solidFill>
                        </a:rPr>
                        <a:t>Administratie</a:t>
                      </a:r>
                    </a:p>
                  </a:txBody>
                  <a:tcPr/>
                </a:tc>
                <a:tc>
                  <a:txBody>
                    <a:bodyPr/>
                    <a:lstStyle/>
                    <a:p>
                      <a:pPr algn="ctr"/>
                      <a:r>
                        <a:rPr lang="nl-NL" u="sng" dirty="0">
                          <a:solidFill>
                            <a:schemeClr val="accent2">
                              <a:lumMod val="75000"/>
                            </a:schemeClr>
                          </a:solidFill>
                        </a:rPr>
                        <a:t>€ 2.000</a:t>
                      </a:r>
                    </a:p>
                  </a:txBody>
                  <a:tcPr/>
                </a:tc>
                <a:tc>
                  <a:txBody>
                    <a:bodyPr/>
                    <a:lstStyle/>
                    <a:p>
                      <a:pPr algn="ctr"/>
                      <a:r>
                        <a:rPr lang="nl-NL" u="sng" dirty="0">
                          <a:solidFill>
                            <a:schemeClr val="accent2">
                              <a:lumMod val="75000"/>
                            </a:schemeClr>
                          </a:solidFill>
                        </a:rPr>
                        <a:t>€ 2.000</a:t>
                      </a:r>
                    </a:p>
                  </a:txBody>
                  <a:tcPr/>
                </a:tc>
                <a:tc>
                  <a:txBody>
                    <a:bodyPr/>
                    <a:lstStyle/>
                    <a:p>
                      <a:pPr algn="ctr"/>
                      <a:r>
                        <a:rPr lang="nl-NL" u="sng" dirty="0">
                          <a:solidFill>
                            <a:schemeClr val="accent2">
                              <a:lumMod val="75000"/>
                            </a:schemeClr>
                          </a:solidFill>
                        </a:rPr>
                        <a:t>€ 2.000</a:t>
                      </a:r>
                    </a:p>
                  </a:txBody>
                  <a:tcPr/>
                </a:tc>
                <a:tc>
                  <a:txBody>
                    <a:bodyPr/>
                    <a:lstStyle/>
                    <a:p>
                      <a:pPr algn="ctr"/>
                      <a:r>
                        <a:rPr lang="nl-NL" u="sng" dirty="0">
                          <a:solidFill>
                            <a:schemeClr val="accent2">
                              <a:lumMod val="75000"/>
                            </a:schemeClr>
                          </a:solidFill>
                        </a:rPr>
                        <a:t>€ 2.000</a:t>
                      </a:r>
                    </a:p>
                  </a:txBody>
                  <a:tcPr/>
                </a:tc>
                <a:extLst>
                  <a:ext uri="{0D108BD9-81ED-4DB2-BD59-A6C34878D82A}">
                    <a16:rowId xmlns:a16="http://schemas.microsoft.com/office/drawing/2014/main" val="2621045093"/>
                  </a:ext>
                </a:extLst>
              </a:tr>
              <a:tr h="370840">
                <a:tc>
                  <a:txBody>
                    <a:bodyPr/>
                    <a:lstStyle/>
                    <a:p>
                      <a:r>
                        <a:rPr lang="nl-NL" dirty="0">
                          <a:solidFill>
                            <a:schemeClr val="accent2">
                              <a:lumMod val="75000"/>
                            </a:schemeClr>
                          </a:solidFill>
                        </a:rPr>
                        <a:t>Reservering</a:t>
                      </a:r>
                    </a:p>
                  </a:txBody>
                  <a:tcPr/>
                </a:tc>
                <a:tc>
                  <a:txBody>
                    <a:bodyPr/>
                    <a:lstStyle/>
                    <a:p>
                      <a:pPr algn="ctr"/>
                      <a:r>
                        <a:rPr lang="nl-NL" dirty="0">
                          <a:solidFill>
                            <a:schemeClr val="accent2">
                              <a:lumMod val="75000"/>
                            </a:schemeClr>
                          </a:solidFill>
                        </a:rPr>
                        <a:t>€2.250</a:t>
                      </a:r>
                    </a:p>
                  </a:txBody>
                  <a:tcPr/>
                </a:tc>
                <a:tc>
                  <a:txBody>
                    <a:bodyPr/>
                    <a:lstStyle/>
                    <a:p>
                      <a:pPr algn="ctr"/>
                      <a:r>
                        <a:rPr lang="nl-NL" dirty="0">
                          <a:solidFill>
                            <a:schemeClr val="accent2">
                              <a:lumMod val="75000"/>
                            </a:schemeClr>
                          </a:solidFill>
                        </a:rPr>
                        <a:t>€2.180</a:t>
                      </a:r>
                    </a:p>
                  </a:txBody>
                  <a:tcPr/>
                </a:tc>
                <a:tc>
                  <a:txBody>
                    <a:bodyPr/>
                    <a:lstStyle/>
                    <a:p>
                      <a:pPr algn="ctr"/>
                      <a:r>
                        <a:rPr lang="nl-NL" dirty="0">
                          <a:solidFill>
                            <a:schemeClr val="accent2">
                              <a:lumMod val="75000"/>
                            </a:schemeClr>
                          </a:solidFill>
                        </a:rPr>
                        <a:t>€2.117</a:t>
                      </a:r>
                    </a:p>
                  </a:txBody>
                  <a:tcPr/>
                </a:tc>
                <a:tc>
                  <a:txBody>
                    <a:bodyPr/>
                    <a:lstStyle/>
                    <a:p>
                      <a:pPr algn="ctr"/>
                      <a:r>
                        <a:rPr lang="nl-NL" dirty="0">
                          <a:solidFill>
                            <a:schemeClr val="accent2">
                              <a:lumMod val="75000"/>
                            </a:schemeClr>
                          </a:solidFill>
                        </a:rPr>
                        <a:t>€1.270</a:t>
                      </a:r>
                    </a:p>
                  </a:txBody>
                  <a:tcPr/>
                </a:tc>
                <a:extLst>
                  <a:ext uri="{0D108BD9-81ED-4DB2-BD59-A6C34878D82A}">
                    <a16:rowId xmlns:a16="http://schemas.microsoft.com/office/drawing/2014/main" val="1127515008"/>
                  </a:ext>
                </a:extLst>
              </a:tr>
            </a:tbl>
          </a:graphicData>
        </a:graphic>
      </p:graphicFrame>
      <p:sp>
        <p:nvSpPr>
          <p:cNvPr id="6" name="Rechthoek 5"/>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sp>
        <p:nvSpPr>
          <p:cNvPr id="2" name="Tekstvak 1">
            <a:extLst>
              <a:ext uri="{FF2B5EF4-FFF2-40B4-BE49-F238E27FC236}">
                <a16:creationId xmlns:a16="http://schemas.microsoft.com/office/drawing/2014/main" id="{6E9F8C8E-AC5C-4DD2-AFF3-284AB553FF57}"/>
              </a:ext>
            </a:extLst>
          </p:cNvPr>
          <p:cNvSpPr txBox="1"/>
          <p:nvPr/>
        </p:nvSpPr>
        <p:spPr>
          <a:xfrm>
            <a:off x="935114" y="780203"/>
            <a:ext cx="7431288" cy="646331"/>
          </a:xfrm>
          <a:prstGeom prst="rect">
            <a:avLst/>
          </a:prstGeom>
          <a:noFill/>
        </p:spPr>
        <p:txBody>
          <a:bodyPr wrap="square" rtlCol="0">
            <a:spAutoFit/>
          </a:bodyPr>
          <a:lstStyle/>
          <a:p>
            <a:pPr>
              <a:spcBef>
                <a:spcPct val="0"/>
              </a:spcBef>
            </a:pPr>
            <a:r>
              <a:rPr lang="nl-NL" sz="3600" dirty="0">
                <a:solidFill>
                  <a:schemeClr val="accent1"/>
                </a:solidFill>
                <a:latin typeface="+mj-lt"/>
                <a:ea typeface="+mj-ea"/>
                <a:cs typeface="+mj-cs"/>
              </a:rPr>
              <a:t>Exploitatie satelliet coöperatie</a:t>
            </a:r>
          </a:p>
        </p:txBody>
      </p:sp>
      <p:sp>
        <p:nvSpPr>
          <p:cNvPr id="12" name="Tekstvak 11">
            <a:extLst>
              <a:ext uri="{FF2B5EF4-FFF2-40B4-BE49-F238E27FC236}">
                <a16:creationId xmlns:a16="http://schemas.microsoft.com/office/drawing/2014/main" id="{6ACB7BC0-1925-4948-8A9A-74D7ED13F5D6}"/>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181307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0"/>
            <a:ext cx="5313888" cy="685800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9" name="Rechthoek 8"/>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BBED108-6DF9-4628-88A5-A044C6C445A6}"/>
              </a:ext>
            </a:extLst>
          </p:cNvPr>
          <p:cNvSpPr>
            <a:spLocks noGrp="1"/>
          </p:cNvSpPr>
          <p:nvPr>
            <p:ph type="title"/>
          </p:nvPr>
        </p:nvSpPr>
        <p:spPr/>
        <p:txBody>
          <a:bodyPr/>
          <a:lstStyle/>
          <a:p>
            <a:r>
              <a:rPr lang="nl-NL" dirty="0"/>
              <a:t>Voorbeeld deelnemer …</a:t>
            </a:r>
          </a:p>
        </p:txBody>
      </p:sp>
      <p:sp>
        <p:nvSpPr>
          <p:cNvPr id="3" name="Tijdelijke aanduiding voor inhoud 2">
            <a:extLst>
              <a:ext uri="{FF2B5EF4-FFF2-40B4-BE49-F238E27FC236}">
                <a16:creationId xmlns:a16="http://schemas.microsoft.com/office/drawing/2014/main" id="{60B1BC0E-C5FA-417A-BD79-27C3609B401B}"/>
              </a:ext>
            </a:extLst>
          </p:cNvPr>
          <p:cNvSpPr>
            <a:spLocks noGrp="1"/>
          </p:cNvSpPr>
          <p:nvPr>
            <p:ph idx="1"/>
          </p:nvPr>
        </p:nvSpPr>
        <p:spPr/>
        <p:txBody>
          <a:bodyPr>
            <a:normAutofit fontScale="92500" lnSpcReduction="10000"/>
          </a:bodyPr>
          <a:lstStyle/>
          <a:p>
            <a:r>
              <a:rPr lang="nl-NL" dirty="0">
                <a:solidFill>
                  <a:schemeClr val="accent2">
                    <a:lumMod val="75000"/>
                  </a:schemeClr>
                </a:solidFill>
              </a:rPr>
              <a:t>Gemiddeld huishouden verbruikt 3500 kWh elektriciteit</a:t>
            </a:r>
          </a:p>
          <a:p>
            <a:r>
              <a:rPr lang="nl-NL" dirty="0">
                <a:solidFill>
                  <a:schemeClr val="accent2">
                    <a:lumMod val="75000"/>
                  </a:schemeClr>
                </a:solidFill>
              </a:rPr>
              <a:t>Benodigd daarvoor </a:t>
            </a:r>
            <a:r>
              <a:rPr lang="nl-NL" b="1" dirty="0">
                <a:solidFill>
                  <a:schemeClr val="accent2">
                    <a:lumMod val="75000"/>
                  </a:schemeClr>
                </a:solidFill>
              </a:rPr>
              <a:t>13 zonnepalen </a:t>
            </a:r>
            <a:r>
              <a:rPr lang="nl-NL" dirty="0">
                <a:solidFill>
                  <a:schemeClr val="accent2">
                    <a:lumMod val="75000"/>
                  </a:schemeClr>
                </a:solidFill>
              </a:rPr>
              <a:t>( gunstige ligging dak)</a:t>
            </a:r>
          </a:p>
          <a:p>
            <a:r>
              <a:rPr lang="nl-NL" dirty="0">
                <a:solidFill>
                  <a:schemeClr val="accent2">
                    <a:lumMod val="75000"/>
                  </a:schemeClr>
                </a:solidFill>
              </a:rPr>
              <a:t>Investering is € 3.656,- (13/800 deel )</a:t>
            </a:r>
          </a:p>
          <a:p>
            <a:endParaRPr lang="nl-NL" dirty="0">
              <a:solidFill>
                <a:schemeClr val="accent2">
                  <a:lumMod val="75000"/>
                </a:schemeClr>
              </a:solidFill>
            </a:endParaRPr>
          </a:p>
          <a:p>
            <a:r>
              <a:rPr lang="nl-NL" dirty="0">
                <a:solidFill>
                  <a:schemeClr val="accent2">
                    <a:lumMod val="75000"/>
                  </a:schemeClr>
                </a:solidFill>
              </a:rPr>
              <a:t>Terug te ontvangen energiebelasting (13/800 *200.000 * 0,1226) € 398,45</a:t>
            </a:r>
          </a:p>
          <a:p>
            <a:r>
              <a:rPr lang="nl-NL" dirty="0">
                <a:solidFill>
                  <a:schemeClr val="accent2">
                    <a:lumMod val="75000"/>
                  </a:schemeClr>
                </a:solidFill>
              </a:rPr>
              <a:t>Rendement (</a:t>
            </a:r>
            <a:r>
              <a:rPr lang="nl-NL" dirty="0" err="1">
                <a:solidFill>
                  <a:schemeClr val="accent2">
                    <a:lumMod val="75000"/>
                  </a:schemeClr>
                </a:solidFill>
              </a:rPr>
              <a:t>tvt</a:t>
            </a:r>
            <a:r>
              <a:rPr lang="nl-NL" dirty="0">
                <a:solidFill>
                  <a:schemeClr val="accent2">
                    <a:lumMod val="75000"/>
                  </a:schemeClr>
                </a:solidFill>
              </a:rPr>
              <a:t>) 1: € 3656/ € 398,45 = 9,2 jaar, daarna nog 6 jaar verdienen.</a:t>
            </a:r>
          </a:p>
          <a:p>
            <a:r>
              <a:rPr lang="nl-NL" dirty="0">
                <a:solidFill>
                  <a:schemeClr val="accent2">
                    <a:lumMod val="75000"/>
                  </a:schemeClr>
                </a:solidFill>
              </a:rPr>
              <a:t>Rendement (</a:t>
            </a:r>
            <a:r>
              <a:rPr lang="nl-NL" dirty="0" err="1">
                <a:solidFill>
                  <a:schemeClr val="accent2">
                    <a:lumMod val="75000"/>
                  </a:schemeClr>
                </a:solidFill>
              </a:rPr>
              <a:t>tvt</a:t>
            </a:r>
            <a:r>
              <a:rPr lang="nl-NL" dirty="0">
                <a:solidFill>
                  <a:schemeClr val="accent2">
                    <a:lumMod val="75000"/>
                  </a:schemeClr>
                </a:solidFill>
              </a:rPr>
              <a:t>) 2: Als de winst onder de leden van de coöperatie wordt verdeeld = €3.656 / € 428,35 = 8,5 jaar</a:t>
            </a:r>
          </a:p>
          <a:p>
            <a:endParaRPr lang="nl-NL" dirty="0">
              <a:solidFill>
                <a:schemeClr val="accent2">
                  <a:lumMod val="75000"/>
                </a:schemeClr>
              </a:solidFill>
            </a:endParaRPr>
          </a:p>
          <a:p>
            <a:r>
              <a:rPr lang="nl-NL" dirty="0">
                <a:solidFill>
                  <a:schemeClr val="accent2">
                    <a:lumMod val="75000"/>
                  </a:schemeClr>
                </a:solidFill>
              </a:rPr>
              <a:t>Totaal rendement over 15 jaar: 5,1 % per jaar.</a:t>
            </a:r>
            <a:br>
              <a:rPr lang="nl-NL" dirty="0">
                <a:solidFill>
                  <a:schemeClr val="accent2">
                    <a:lumMod val="75000"/>
                  </a:schemeClr>
                </a:solidFill>
              </a:rPr>
            </a:br>
            <a:r>
              <a:rPr lang="nl-NL" sz="1100" dirty="0">
                <a:solidFill>
                  <a:schemeClr val="accent2">
                    <a:lumMod val="75000"/>
                  </a:schemeClr>
                </a:solidFill>
              </a:rPr>
              <a:t>Investering: €3.656, totale opbrengst: 15 * €398,45 + 13 * (€30.000/ 800) = € 6.464,25. </a:t>
            </a:r>
            <a:br>
              <a:rPr lang="nl-NL" sz="1100" dirty="0">
                <a:solidFill>
                  <a:schemeClr val="accent2">
                    <a:lumMod val="75000"/>
                  </a:schemeClr>
                </a:solidFill>
              </a:rPr>
            </a:br>
            <a:r>
              <a:rPr lang="nl-NL" sz="1100" dirty="0">
                <a:solidFill>
                  <a:schemeClr val="accent2">
                    <a:lumMod val="75000"/>
                  </a:schemeClr>
                </a:solidFill>
              </a:rPr>
              <a:t>Opbrengst – investering= € 2.669,25 / 15 jaar is gemiddeld 4,8 % per jaar !!</a:t>
            </a:r>
          </a:p>
          <a:p>
            <a:endParaRPr lang="nl-NL" dirty="0">
              <a:solidFill>
                <a:srgbClr val="00B050"/>
              </a:solidFill>
            </a:endParaRPr>
          </a:p>
          <a:p>
            <a:endParaRPr lang="nl-NL" dirty="0"/>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sp>
        <p:nvSpPr>
          <p:cNvPr id="10" name="Tekstvak 9">
            <a:extLst>
              <a:ext uri="{FF2B5EF4-FFF2-40B4-BE49-F238E27FC236}">
                <a16:creationId xmlns:a16="http://schemas.microsoft.com/office/drawing/2014/main" id="{419915F5-AF73-48F1-8E80-533FEF8D4B93}"/>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4092793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flipH="1">
            <a:off x="7425431" y="0"/>
            <a:ext cx="5313888" cy="6858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10" name="Rechthoek 9"/>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6D734D6-C211-4281-9245-50400E40E746}"/>
              </a:ext>
            </a:extLst>
          </p:cNvPr>
          <p:cNvSpPr>
            <a:spLocks noGrp="1"/>
          </p:cNvSpPr>
          <p:nvPr>
            <p:ph type="title"/>
          </p:nvPr>
        </p:nvSpPr>
        <p:spPr>
          <a:xfrm>
            <a:off x="677334" y="609600"/>
            <a:ext cx="8596668" cy="794994"/>
          </a:xfrm>
        </p:spPr>
        <p:txBody>
          <a:bodyPr>
            <a:normAutofit/>
          </a:bodyPr>
          <a:lstStyle/>
          <a:p>
            <a:r>
              <a:rPr lang="nl-NL" dirty="0"/>
              <a:t>(3)Leveren ENDURA stroom en gas </a:t>
            </a:r>
            <a:r>
              <a:rPr lang="nl-NL" sz="2800" dirty="0"/>
              <a:t>(=OM)</a:t>
            </a:r>
          </a:p>
        </p:txBody>
      </p:sp>
      <p:sp>
        <p:nvSpPr>
          <p:cNvPr id="3" name="Tijdelijke aanduiding voor inhoud 2">
            <a:extLst>
              <a:ext uri="{FF2B5EF4-FFF2-40B4-BE49-F238E27FC236}">
                <a16:creationId xmlns:a16="http://schemas.microsoft.com/office/drawing/2014/main" id="{78A88B1E-AB15-492F-9F81-601D832EB7CC}"/>
              </a:ext>
            </a:extLst>
          </p:cNvPr>
          <p:cNvSpPr>
            <a:spLocks noGrp="1"/>
          </p:cNvSpPr>
          <p:nvPr>
            <p:ph idx="1"/>
          </p:nvPr>
        </p:nvSpPr>
        <p:spPr>
          <a:xfrm>
            <a:off x="677334" y="2160590"/>
            <a:ext cx="8596668" cy="3115258"/>
          </a:xfrm>
        </p:spPr>
        <p:txBody>
          <a:bodyPr>
            <a:normAutofit fontScale="85000" lnSpcReduction="20000"/>
          </a:bodyPr>
          <a:lstStyle/>
          <a:p>
            <a:r>
              <a:rPr lang="nl-NL" dirty="0">
                <a:solidFill>
                  <a:schemeClr val="accent2">
                    <a:lumMod val="75000"/>
                  </a:schemeClr>
                </a:solidFill>
              </a:rPr>
              <a:t>100 % groen</a:t>
            </a:r>
          </a:p>
          <a:p>
            <a:endParaRPr lang="nl-NL" dirty="0">
              <a:solidFill>
                <a:schemeClr val="accent2">
                  <a:lumMod val="75000"/>
                </a:schemeClr>
              </a:solidFill>
            </a:endParaRPr>
          </a:p>
          <a:p>
            <a:r>
              <a:rPr lang="nl-NL" dirty="0">
                <a:solidFill>
                  <a:schemeClr val="accent2">
                    <a:lumMod val="75000"/>
                  </a:schemeClr>
                </a:solidFill>
              </a:rPr>
              <a:t>In Nederland opgewekt</a:t>
            </a:r>
          </a:p>
          <a:p>
            <a:endParaRPr lang="nl-NL" dirty="0">
              <a:solidFill>
                <a:schemeClr val="accent2">
                  <a:lumMod val="75000"/>
                </a:schemeClr>
              </a:solidFill>
            </a:endParaRPr>
          </a:p>
          <a:p>
            <a:r>
              <a:rPr lang="nl-NL" dirty="0">
                <a:solidFill>
                  <a:schemeClr val="accent2">
                    <a:lumMod val="75000"/>
                  </a:schemeClr>
                </a:solidFill>
              </a:rPr>
              <a:t>Partner is de D.E. Unie, coöperatie, bijdrage, winstdeling en meedenken</a:t>
            </a:r>
          </a:p>
          <a:p>
            <a:endParaRPr lang="nl-NL" dirty="0">
              <a:solidFill>
                <a:schemeClr val="accent2">
                  <a:lumMod val="75000"/>
                </a:schemeClr>
              </a:solidFill>
            </a:endParaRPr>
          </a:p>
          <a:p>
            <a:r>
              <a:rPr lang="nl-NL" sz="3500" dirty="0">
                <a:solidFill>
                  <a:schemeClr val="accent2">
                    <a:lumMod val="75000"/>
                  </a:schemeClr>
                </a:solidFill>
              </a:rPr>
              <a:t>Levering vanaf 1 november 2017</a:t>
            </a:r>
          </a:p>
          <a:p>
            <a:endParaRPr lang="nl-NL" dirty="0">
              <a:solidFill>
                <a:schemeClr val="accent2">
                  <a:lumMod val="75000"/>
                </a:schemeClr>
              </a:solidFill>
            </a:endParaRPr>
          </a:p>
          <a:p>
            <a:r>
              <a:rPr lang="nl-NL" dirty="0">
                <a:solidFill>
                  <a:schemeClr val="accent2">
                    <a:lumMod val="75000"/>
                  </a:schemeClr>
                </a:solidFill>
              </a:rPr>
              <a:t>Site </a:t>
            </a:r>
            <a:r>
              <a:rPr lang="nl-NL" dirty="0">
                <a:solidFill>
                  <a:schemeClr val="accent2">
                    <a:lumMod val="75000"/>
                  </a:schemeClr>
                </a:solidFill>
                <a:hlinkClick r:id="rId4"/>
              </a:rPr>
              <a:t>www.endura-harderwijk.nl</a:t>
            </a:r>
            <a:endParaRPr lang="nl-NL" dirty="0">
              <a:solidFill>
                <a:schemeClr val="accent2">
                  <a:lumMod val="75000"/>
                </a:schemeClr>
              </a:solidFill>
            </a:endParaRPr>
          </a:p>
          <a:p>
            <a:endParaRPr lang="nl-NL" dirty="0">
              <a:solidFill>
                <a:schemeClr val="accent5">
                  <a:lumMod val="75000"/>
                </a:schemeClr>
              </a:solidFill>
            </a:endParaRPr>
          </a:p>
          <a:p>
            <a:endParaRPr lang="nl-NL" dirty="0"/>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7DE577F2-143B-4B27-A1B2-B112EA4A67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sp>
        <p:nvSpPr>
          <p:cNvPr id="11" name="Tekstvak 10">
            <a:extLst>
              <a:ext uri="{FF2B5EF4-FFF2-40B4-BE49-F238E27FC236}">
                <a16:creationId xmlns:a16="http://schemas.microsoft.com/office/drawing/2014/main" id="{D752A3BE-231D-4350-BBE2-309FD14132A5}"/>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95702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flipH="1">
            <a:off x="7425431" y="0"/>
            <a:ext cx="5313888" cy="6858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10" name="Rechthoek 9"/>
          <p:cNvSpPr/>
          <p:nvPr/>
        </p:nvSpPr>
        <p:spPr>
          <a:xfrm>
            <a:off x="6236470" y="-454611"/>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6D734D6-C211-4281-9245-50400E40E746}"/>
              </a:ext>
            </a:extLst>
          </p:cNvPr>
          <p:cNvSpPr>
            <a:spLocks noGrp="1"/>
          </p:cNvSpPr>
          <p:nvPr>
            <p:ph type="title"/>
          </p:nvPr>
        </p:nvSpPr>
        <p:spPr>
          <a:xfrm>
            <a:off x="707152" y="549559"/>
            <a:ext cx="8596668" cy="794994"/>
          </a:xfrm>
        </p:spPr>
        <p:txBody>
          <a:bodyPr/>
          <a:lstStyle/>
          <a:p>
            <a:pPr algn="ctr"/>
            <a:r>
              <a:rPr lang="nl-NL" dirty="0"/>
              <a:t>ENDURA Energie </a:t>
            </a:r>
            <a:r>
              <a:rPr lang="nl-NL" sz="2400" dirty="0"/>
              <a:t>(=OM) in de vergelijking</a:t>
            </a:r>
          </a:p>
        </p:txBody>
      </p:sp>
      <p:sp>
        <p:nvSpPr>
          <p:cNvPr id="5" name="Rechthoek 4"/>
          <p:cNvSpPr/>
          <p:nvPr/>
        </p:nvSpPr>
        <p:spPr>
          <a:xfrm rot="20676841">
            <a:off x="8816689" y="-569316"/>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sp>
        <p:nvSpPr>
          <p:cNvPr id="11" name="Tekstvak 10">
            <a:extLst>
              <a:ext uri="{FF2B5EF4-FFF2-40B4-BE49-F238E27FC236}">
                <a16:creationId xmlns:a16="http://schemas.microsoft.com/office/drawing/2014/main" id="{D752A3BE-231D-4350-BBE2-309FD14132A5}"/>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graphicFrame>
        <p:nvGraphicFramePr>
          <p:cNvPr id="3" name="Tabel 2">
            <a:extLst>
              <a:ext uri="{FF2B5EF4-FFF2-40B4-BE49-F238E27FC236}">
                <a16:creationId xmlns:a16="http://schemas.microsoft.com/office/drawing/2014/main" id="{91CD2BDB-762B-48D7-B1E5-6DE1ECFAFD18}"/>
              </a:ext>
            </a:extLst>
          </p:cNvPr>
          <p:cNvGraphicFramePr>
            <a:graphicFrameLocks noGrp="1"/>
          </p:cNvGraphicFramePr>
          <p:nvPr>
            <p:extLst>
              <p:ext uri="{D42A27DB-BD31-4B8C-83A1-F6EECF244321}">
                <p14:modId xmlns:p14="http://schemas.microsoft.com/office/powerpoint/2010/main" val="3578416015"/>
              </p:ext>
            </p:extLst>
          </p:nvPr>
        </p:nvGraphicFramePr>
        <p:xfrm>
          <a:off x="707152" y="1941648"/>
          <a:ext cx="9125092" cy="2973253"/>
        </p:xfrm>
        <a:graphic>
          <a:graphicData uri="http://schemas.openxmlformats.org/drawingml/2006/table">
            <a:tbl>
              <a:tblPr/>
              <a:tblGrid>
                <a:gridCol w="3021790">
                  <a:extLst>
                    <a:ext uri="{9D8B030D-6E8A-4147-A177-3AD203B41FA5}">
                      <a16:colId xmlns:a16="http://schemas.microsoft.com/office/drawing/2014/main" val="1667348018"/>
                    </a:ext>
                  </a:extLst>
                </a:gridCol>
                <a:gridCol w="824124">
                  <a:extLst>
                    <a:ext uri="{9D8B030D-6E8A-4147-A177-3AD203B41FA5}">
                      <a16:colId xmlns:a16="http://schemas.microsoft.com/office/drawing/2014/main" val="464586708"/>
                    </a:ext>
                  </a:extLst>
                </a:gridCol>
                <a:gridCol w="728574">
                  <a:extLst>
                    <a:ext uri="{9D8B030D-6E8A-4147-A177-3AD203B41FA5}">
                      <a16:colId xmlns:a16="http://schemas.microsoft.com/office/drawing/2014/main" val="497690332"/>
                    </a:ext>
                  </a:extLst>
                </a:gridCol>
                <a:gridCol w="656911">
                  <a:extLst>
                    <a:ext uri="{9D8B030D-6E8A-4147-A177-3AD203B41FA5}">
                      <a16:colId xmlns:a16="http://schemas.microsoft.com/office/drawing/2014/main" val="2327424663"/>
                    </a:ext>
                  </a:extLst>
                </a:gridCol>
                <a:gridCol w="680799">
                  <a:extLst>
                    <a:ext uri="{9D8B030D-6E8A-4147-A177-3AD203B41FA5}">
                      <a16:colId xmlns:a16="http://schemas.microsoft.com/office/drawing/2014/main" val="96063177"/>
                    </a:ext>
                  </a:extLst>
                </a:gridCol>
                <a:gridCol w="776350">
                  <a:extLst>
                    <a:ext uri="{9D8B030D-6E8A-4147-A177-3AD203B41FA5}">
                      <a16:colId xmlns:a16="http://schemas.microsoft.com/office/drawing/2014/main" val="4161087887"/>
                    </a:ext>
                  </a:extLst>
                </a:gridCol>
                <a:gridCol w="609136">
                  <a:extLst>
                    <a:ext uri="{9D8B030D-6E8A-4147-A177-3AD203B41FA5}">
                      <a16:colId xmlns:a16="http://schemas.microsoft.com/office/drawing/2014/main" val="2986640428"/>
                    </a:ext>
                  </a:extLst>
                </a:gridCol>
                <a:gridCol w="609136">
                  <a:extLst>
                    <a:ext uri="{9D8B030D-6E8A-4147-A177-3AD203B41FA5}">
                      <a16:colId xmlns:a16="http://schemas.microsoft.com/office/drawing/2014/main" val="1991394322"/>
                    </a:ext>
                  </a:extLst>
                </a:gridCol>
                <a:gridCol w="609136">
                  <a:extLst>
                    <a:ext uri="{9D8B030D-6E8A-4147-A177-3AD203B41FA5}">
                      <a16:colId xmlns:a16="http://schemas.microsoft.com/office/drawing/2014/main" val="3007049021"/>
                    </a:ext>
                  </a:extLst>
                </a:gridCol>
                <a:gridCol w="609136">
                  <a:extLst>
                    <a:ext uri="{9D8B030D-6E8A-4147-A177-3AD203B41FA5}">
                      <a16:colId xmlns:a16="http://schemas.microsoft.com/office/drawing/2014/main" val="2119057010"/>
                    </a:ext>
                  </a:extLst>
                </a:gridCol>
              </a:tblGrid>
              <a:tr h="309301">
                <a:tc>
                  <a:txBody>
                    <a:bodyPr/>
                    <a:lstStyle/>
                    <a:p>
                      <a:pPr algn="l" fontAlgn="t"/>
                      <a:r>
                        <a:rPr lang="nl-NL" sz="900" b="1" i="0" u="none" strike="noStrike" dirty="0">
                          <a:solidFill>
                            <a:srgbClr val="000000"/>
                          </a:solidFill>
                          <a:effectLst/>
                          <a:latin typeface="Verdana" panose="020B0604030504040204" pitchFamily="34" charset="0"/>
                        </a:rPr>
                        <a:t>1 JAAR VAST MEI 2017</a:t>
                      </a:r>
                    </a:p>
                  </a:txBody>
                  <a:tcPr marL="5626" marR="5626" marT="562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t"/>
                      <a:r>
                        <a:rPr lang="nl-NL" sz="900" b="1" i="0" u="none" strike="noStrike">
                          <a:solidFill>
                            <a:srgbClr val="000000"/>
                          </a:solidFill>
                          <a:effectLst/>
                          <a:latin typeface="Verdana" panose="020B0604030504040204" pitchFamily="34" charset="0"/>
                        </a:rPr>
                        <a:t>Easy Energy</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nl-NL" sz="900" b="1" i="0" u="none" strike="noStrike">
                          <a:solidFill>
                            <a:srgbClr val="000000"/>
                          </a:solidFill>
                          <a:effectLst/>
                          <a:latin typeface="Verdana" panose="020B0604030504040204" pitchFamily="34" charset="0"/>
                        </a:rPr>
                        <a:t>Budget Energie</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nl-NL" sz="900" b="1" i="0" u="none" strike="noStrike">
                          <a:solidFill>
                            <a:srgbClr val="000000"/>
                          </a:solidFill>
                          <a:effectLst/>
                          <a:latin typeface="Verdana" panose="020B0604030504040204" pitchFamily="34" charset="0"/>
                        </a:rPr>
                        <a:t>Pure Energie</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nl-NL" sz="900" b="1" i="0" u="none" strike="noStrike">
                          <a:solidFill>
                            <a:srgbClr val="000000"/>
                          </a:solidFill>
                          <a:effectLst/>
                          <a:latin typeface="Verdana" panose="020B0604030504040204" pitchFamily="34" charset="0"/>
                        </a:rPr>
                        <a:t>Green choice</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nl-NL" sz="900" b="1" i="0" u="none" strike="noStrike">
                          <a:solidFill>
                            <a:srgbClr val="000000"/>
                          </a:solidFill>
                          <a:effectLst/>
                          <a:latin typeface="Verdana" panose="020B0604030504040204" pitchFamily="34" charset="0"/>
                        </a:rPr>
                        <a:t>Endura (=OM)</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t"/>
                      <a:r>
                        <a:rPr lang="nl-NL" sz="900" b="1" i="0" u="none" strike="noStrike">
                          <a:solidFill>
                            <a:srgbClr val="000000"/>
                          </a:solidFill>
                          <a:effectLst/>
                          <a:latin typeface="Verdana" panose="020B0604030504040204" pitchFamily="34" charset="0"/>
                        </a:rPr>
                        <a:t>Eneco</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nl-NL" sz="900" b="1" i="0" u="none" strike="noStrike">
                          <a:solidFill>
                            <a:srgbClr val="000000"/>
                          </a:solidFill>
                          <a:effectLst/>
                          <a:latin typeface="Verdana" panose="020B0604030504040204" pitchFamily="34" charset="0"/>
                        </a:rPr>
                        <a:t>Qurrent</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nl-NL" sz="900" b="1" i="0" u="none" strike="noStrike">
                          <a:solidFill>
                            <a:srgbClr val="000000"/>
                          </a:solidFill>
                          <a:effectLst/>
                          <a:latin typeface="Verdana" panose="020B0604030504040204" pitchFamily="34" charset="0"/>
                        </a:rPr>
                        <a:t>Essent</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t"/>
                      <a:r>
                        <a:rPr lang="nl-NL" sz="900" b="1" i="0" u="none" strike="noStrike">
                          <a:solidFill>
                            <a:srgbClr val="000000"/>
                          </a:solidFill>
                          <a:effectLst/>
                          <a:latin typeface="Verdana" panose="020B0604030504040204" pitchFamily="34" charset="0"/>
                        </a:rPr>
                        <a:t>Nuon</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407822517"/>
                  </a:ext>
                </a:extLst>
              </a:tr>
              <a:tr h="191435">
                <a:tc>
                  <a:txBody>
                    <a:bodyPr/>
                    <a:lstStyle/>
                    <a:p>
                      <a:pPr algn="l" fontAlgn="t"/>
                      <a:r>
                        <a:rPr lang="nl-NL" sz="1100" b="1" i="0" u="none" strike="noStrike">
                          <a:solidFill>
                            <a:srgbClr val="000000"/>
                          </a:solidFill>
                          <a:effectLst/>
                          <a:latin typeface="Calibri" panose="020F0502020204030204" pitchFamily="34" charset="0"/>
                        </a:rPr>
                        <a:t>Jaarlijkse vastrecht stroom *</a:t>
                      </a:r>
                    </a:p>
                  </a:txBody>
                  <a:tcPr marL="5626" marR="5626" marT="562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t"/>
                      <a:r>
                        <a:rPr lang="nl-NL" sz="1000" b="0" i="0" u="none" strike="noStrike">
                          <a:solidFill>
                            <a:srgbClr val="000000"/>
                          </a:solidFill>
                          <a:effectLst/>
                          <a:latin typeface="Calibri" panose="020F0502020204030204" pitchFamily="34" charset="0"/>
                        </a:rPr>
                        <a:t>€ 60,00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€ 39,00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€ 36,30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€ 39,93</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€ 36,00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000" b="0" i="0" u="none" strike="noStrike">
                          <a:solidFill>
                            <a:srgbClr val="000000"/>
                          </a:solidFill>
                          <a:effectLst/>
                          <a:latin typeface="Calibri" panose="020F0502020204030204" pitchFamily="34" charset="0"/>
                        </a:rPr>
                        <a:t>€ 41,50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€ 83,51</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€ 47,88</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€ 42,00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66126918"/>
                  </a:ext>
                </a:extLst>
              </a:tr>
              <a:tr h="191435">
                <a:tc>
                  <a:txBody>
                    <a:bodyPr/>
                    <a:lstStyle/>
                    <a:p>
                      <a:pPr algn="l" fontAlgn="t"/>
                      <a:r>
                        <a:rPr lang="nl-NL" sz="1100" b="1" i="0" u="none" strike="noStrike">
                          <a:solidFill>
                            <a:srgbClr val="000000"/>
                          </a:solidFill>
                          <a:effectLst/>
                          <a:latin typeface="Calibri" panose="020F0502020204030204" pitchFamily="34" charset="0"/>
                        </a:rPr>
                        <a:t>Jaarlijkse vastrecht gas *</a:t>
                      </a:r>
                    </a:p>
                  </a:txBody>
                  <a:tcPr marL="5626" marR="5626" marT="562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t"/>
                      <a:r>
                        <a:rPr lang="nl-NL" sz="1000" b="0" i="0" u="none" strike="noStrike">
                          <a:solidFill>
                            <a:srgbClr val="000000"/>
                          </a:solidFill>
                          <a:effectLst/>
                          <a:latin typeface="Calibri" panose="020F0502020204030204" pitchFamily="34" charset="0"/>
                        </a:rPr>
                        <a:t>€ 60,00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€ 39,00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€ 36,30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€ 39,93</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€ 36,00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000" b="0" i="0" u="none" strike="noStrike">
                          <a:solidFill>
                            <a:srgbClr val="000000"/>
                          </a:solidFill>
                          <a:effectLst/>
                          <a:latin typeface="Calibri" panose="020F0502020204030204" pitchFamily="34" charset="0"/>
                        </a:rPr>
                        <a:t>€ 41,50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€ 83,51</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€ 47,88</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€ 42,00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06128073"/>
                  </a:ext>
                </a:extLst>
              </a:tr>
              <a:tr h="191435">
                <a:tc>
                  <a:txBody>
                    <a:bodyPr/>
                    <a:lstStyle/>
                    <a:p>
                      <a:pPr algn="l" fontAlgn="t"/>
                      <a:r>
                        <a:rPr lang="nl-NL" sz="1100" b="1" i="0" u="none" strike="noStrike">
                          <a:solidFill>
                            <a:srgbClr val="000000"/>
                          </a:solidFill>
                          <a:effectLst/>
                          <a:latin typeface="Calibri" panose="020F0502020204030204" pitchFamily="34" charset="0"/>
                        </a:rPr>
                        <a:t> </a:t>
                      </a:r>
                    </a:p>
                  </a:txBody>
                  <a:tcPr marL="5626" marR="5626" marT="562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t"/>
                      <a:r>
                        <a:rPr lang="nl-NL" sz="1000" b="0"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39502037"/>
                  </a:ext>
                </a:extLst>
              </a:tr>
              <a:tr h="191435">
                <a:tc>
                  <a:txBody>
                    <a:bodyPr/>
                    <a:lstStyle/>
                    <a:p>
                      <a:pPr algn="l" fontAlgn="t"/>
                      <a:r>
                        <a:rPr lang="nl-NL" sz="1100" b="1" i="0" u="none" strike="noStrike">
                          <a:solidFill>
                            <a:srgbClr val="000000"/>
                          </a:solidFill>
                          <a:effectLst/>
                          <a:latin typeface="Calibri" panose="020F0502020204030204" pitchFamily="34" charset="0"/>
                        </a:rPr>
                        <a:t>Vast tarief stroom (enkel) **</a:t>
                      </a:r>
                    </a:p>
                  </a:txBody>
                  <a:tcPr marL="5626" marR="5626" marT="562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t"/>
                      <a:r>
                        <a:rPr lang="nl-NL" sz="1000" b="0" i="0" u="none" strike="noStrike">
                          <a:solidFill>
                            <a:srgbClr val="000000"/>
                          </a:solidFill>
                          <a:effectLst/>
                          <a:latin typeface="Calibri" panose="020F0502020204030204" pitchFamily="34" charset="0"/>
                        </a:rPr>
                        <a:t>€ 0,1696</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€ 0,1773</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€ 0,1883</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€ 0,1941</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€ 0,1982</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000" b="0" i="0" u="none" strike="noStrike">
                          <a:solidFill>
                            <a:srgbClr val="000000"/>
                          </a:solidFill>
                          <a:effectLst/>
                          <a:latin typeface="Calibri" panose="020F0502020204030204" pitchFamily="34" charset="0"/>
                        </a:rPr>
                        <a:t>€ 0,1899</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€ 0,1891</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€ 0,1920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€ 0,2069</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05969839"/>
                  </a:ext>
                </a:extLst>
              </a:tr>
              <a:tr h="376654">
                <a:tc>
                  <a:txBody>
                    <a:bodyPr/>
                    <a:lstStyle/>
                    <a:p>
                      <a:pPr algn="l" fontAlgn="t"/>
                      <a:r>
                        <a:rPr lang="nl-NL" sz="1100" b="1" i="0" u="none" strike="noStrike">
                          <a:solidFill>
                            <a:srgbClr val="000000"/>
                          </a:solidFill>
                          <a:effectLst/>
                          <a:latin typeface="Calibri" panose="020F0502020204030204" pitchFamily="34" charset="0"/>
                        </a:rPr>
                        <a:t>Vast tarief gas (inc. regiotoeslag &amp; C02 compensatie) **</a:t>
                      </a:r>
                    </a:p>
                  </a:txBody>
                  <a:tcPr marL="5626" marR="5626" marT="562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t"/>
                      <a:r>
                        <a:rPr lang="nl-NL" sz="1000" b="0" i="0" u="none" strike="noStrike">
                          <a:solidFill>
                            <a:srgbClr val="000000"/>
                          </a:solidFill>
                          <a:effectLst/>
                          <a:latin typeface="Calibri" panose="020F0502020204030204" pitchFamily="34" charset="0"/>
                        </a:rPr>
                        <a:t>€ 0,5280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€ 0,5950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€ 0,5916</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€ 0,6139</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€ 0,6181</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000" b="0" i="0" u="none" strike="noStrike">
                          <a:solidFill>
                            <a:srgbClr val="000000"/>
                          </a:solidFill>
                          <a:effectLst/>
                          <a:latin typeface="Calibri" panose="020F0502020204030204" pitchFamily="34" charset="0"/>
                        </a:rPr>
                        <a:t>€ 0,6325</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€ 0,5898</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€ 0,6381</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€ 0,6405</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60589460"/>
                  </a:ext>
                </a:extLst>
              </a:tr>
              <a:tr h="191435">
                <a:tc>
                  <a:txBody>
                    <a:bodyPr/>
                    <a:lstStyle/>
                    <a:p>
                      <a:pPr algn="l" fontAlgn="t"/>
                      <a:r>
                        <a:rPr lang="nl-NL" sz="1100" b="1" i="0" u="none" strike="noStrike">
                          <a:solidFill>
                            <a:srgbClr val="000000"/>
                          </a:solidFill>
                          <a:effectLst/>
                          <a:latin typeface="Calibri" panose="020F0502020204030204" pitchFamily="34" charset="0"/>
                        </a:rPr>
                        <a:t> </a:t>
                      </a:r>
                    </a:p>
                  </a:txBody>
                  <a:tcPr marL="5626" marR="5626" marT="562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t"/>
                      <a:r>
                        <a:rPr lang="nl-NL" sz="1000" b="0"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000" b="0"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22840297"/>
                  </a:ext>
                </a:extLst>
              </a:tr>
              <a:tr h="191435">
                <a:tc>
                  <a:txBody>
                    <a:bodyPr/>
                    <a:lstStyle/>
                    <a:p>
                      <a:pPr algn="l" fontAlgn="t"/>
                      <a:r>
                        <a:rPr lang="nl-NL" sz="1100" b="1" i="0" u="none" strike="noStrike">
                          <a:solidFill>
                            <a:srgbClr val="000000"/>
                          </a:solidFill>
                          <a:effectLst/>
                          <a:latin typeface="Calibri" panose="020F0502020204030204" pitchFamily="34" charset="0"/>
                        </a:rPr>
                        <a:t>Tarief klant bij stroomverbruik van 3000 kWh</a:t>
                      </a:r>
                    </a:p>
                  </a:txBody>
                  <a:tcPr marL="5626" marR="5626" marT="562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t"/>
                      <a:r>
                        <a:rPr lang="nl-NL" sz="1000" b="0" i="0" u="none" strike="noStrike">
                          <a:solidFill>
                            <a:srgbClr val="000000"/>
                          </a:solidFill>
                          <a:effectLst/>
                          <a:latin typeface="Calibri" panose="020F0502020204030204" pitchFamily="34" charset="0"/>
                        </a:rPr>
                        <a:t>€ 508,80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€ 531,90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€ 564,96</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€ 582,30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€ 594,48</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000" b="0" i="0" u="none" strike="noStrike">
                          <a:solidFill>
                            <a:srgbClr val="000000"/>
                          </a:solidFill>
                          <a:effectLst/>
                          <a:latin typeface="Calibri" panose="020F0502020204030204" pitchFamily="34" charset="0"/>
                        </a:rPr>
                        <a:t>€ 569,73</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€ 567,30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€ 576,09</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€ 620,70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43920451"/>
                  </a:ext>
                </a:extLst>
              </a:tr>
              <a:tr h="191435">
                <a:tc>
                  <a:txBody>
                    <a:bodyPr/>
                    <a:lstStyle/>
                    <a:p>
                      <a:pPr algn="l" fontAlgn="t"/>
                      <a:r>
                        <a:rPr lang="nl-NL" sz="1100" b="1" i="0" u="none" strike="noStrike">
                          <a:solidFill>
                            <a:srgbClr val="000000"/>
                          </a:solidFill>
                          <a:effectLst/>
                          <a:latin typeface="Calibri" panose="020F0502020204030204" pitchFamily="34" charset="0"/>
                        </a:rPr>
                        <a:t>Tarief klant bij gasverbruik van 1500 m3</a:t>
                      </a:r>
                    </a:p>
                  </a:txBody>
                  <a:tcPr marL="5626" marR="5626" marT="562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t"/>
                      <a:r>
                        <a:rPr lang="nl-NL" sz="1000" b="0" i="0" u="none" strike="noStrike">
                          <a:solidFill>
                            <a:srgbClr val="000000"/>
                          </a:solidFill>
                          <a:effectLst/>
                          <a:latin typeface="Calibri" panose="020F0502020204030204" pitchFamily="34" charset="0"/>
                        </a:rPr>
                        <a:t>€ 792,00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€ 892,50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€ 887,39</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€ 920,85</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€ 927,20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000" b="0" i="0" u="none" strike="noStrike">
                          <a:solidFill>
                            <a:srgbClr val="000000"/>
                          </a:solidFill>
                          <a:effectLst/>
                          <a:latin typeface="Calibri" panose="020F0502020204030204" pitchFamily="34" charset="0"/>
                        </a:rPr>
                        <a:t>€ 948,80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€ 884,70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€ 957,12</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0" i="0" u="none" strike="noStrike">
                          <a:solidFill>
                            <a:srgbClr val="000000"/>
                          </a:solidFill>
                          <a:effectLst/>
                          <a:latin typeface="Calibri" panose="020F0502020204030204" pitchFamily="34" charset="0"/>
                        </a:rPr>
                        <a:t>€ 960,75</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26910912"/>
                  </a:ext>
                </a:extLst>
              </a:tr>
              <a:tr h="191435">
                <a:tc>
                  <a:txBody>
                    <a:bodyPr/>
                    <a:lstStyle/>
                    <a:p>
                      <a:pPr algn="l" fontAlgn="t"/>
                      <a:r>
                        <a:rPr lang="nl-NL" sz="1100" b="1" i="0" u="none" strike="noStrike">
                          <a:solidFill>
                            <a:srgbClr val="000000"/>
                          </a:solidFill>
                          <a:effectLst/>
                          <a:latin typeface="Calibri" panose="020F0502020204030204" pitchFamily="34" charset="0"/>
                        </a:rPr>
                        <a:t> </a:t>
                      </a:r>
                    </a:p>
                  </a:txBody>
                  <a:tcPr marL="5626" marR="5626" marT="562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92863846"/>
                  </a:ext>
                </a:extLst>
              </a:tr>
              <a:tr h="191435">
                <a:tc>
                  <a:txBody>
                    <a:bodyPr/>
                    <a:lstStyle/>
                    <a:p>
                      <a:pPr algn="l" fontAlgn="t"/>
                      <a:r>
                        <a:rPr lang="nl-NL" sz="1100" b="1" i="0" u="none" strike="noStrike">
                          <a:solidFill>
                            <a:srgbClr val="000000"/>
                          </a:solidFill>
                          <a:effectLst/>
                          <a:latin typeface="Calibri" panose="020F0502020204030204" pitchFamily="34" charset="0"/>
                        </a:rPr>
                        <a:t>Totale tarief (levering + vastrecht)</a:t>
                      </a:r>
                    </a:p>
                  </a:txBody>
                  <a:tcPr marL="5626" marR="5626" marT="562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t"/>
                      <a:r>
                        <a:rPr lang="nl-NL" sz="1000" b="1" i="0" u="none" strike="noStrike">
                          <a:solidFill>
                            <a:srgbClr val="000000"/>
                          </a:solidFill>
                          <a:effectLst/>
                          <a:latin typeface="Calibri" panose="020F0502020204030204" pitchFamily="34" charset="0"/>
                        </a:rPr>
                        <a:t>€ 1.420,80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€ 1.502,40</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€ 1.524,95</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€ 1.583,01</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€ 1.593,68</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000" b="1" i="0" u="none" strike="noStrike">
                          <a:solidFill>
                            <a:srgbClr val="000000"/>
                          </a:solidFill>
                          <a:effectLst/>
                          <a:latin typeface="Calibri" panose="020F0502020204030204" pitchFamily="34" charset="0"/>
                        </a:rPr>
                        <a:t>€ 1.601,53</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€ 1.619,02</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€ 1.628,97</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000" b="1" i="0" u="none" strike="noStrike">
                          <a:solidFill>
                            <a:srgbClr val="000000"/>
                          </a:solidFill>
                          <a:effectLst/>
                          <a:latin typeface="Calibri" panose="020F0502020204030204" pitchFamily="34" charset="0"/>
                        </a:rPr>
                        <a:t>€ 1.665,45</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17338069"/>
                  </a:ext>
                </a:extLst>
              </a:tr>
              <a:tr h="191435">
                <a:tc>
                  <a:txBody>
                    <a:bodyPr/>
                    <a:lstStyle/>
                    <a:p>
                      <a:pPr algn="l" fontAlgn="t"/>
                      <a:r>
                        <a:rPr lang="nl-NL" sz="1100" b="1" i="0" u="none" strike="noStrike">
                          <a:solidFill>
                            <a:srgbClr val="000000"/>
                          </a:solidFill>
                          <a:effectLst/>
                          <a:latin typeface="Calibri" panose="020F0502020204030204" pitchFamily="34" charset="0"/>
                        </a:rPr>
                        <a:t>Winstdeling</a:t>
                      </a:r>
                    </a:p>
                  </a:txBody>
                  <a:tcPr marL="5626" marR="5626" marT="562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ctr" fontAlgn="t"/>
                      <a:r>
                        <a:rPr lang="nl-NL" sz="1000" b="1" i="0" u="none" strike="noStrike">
                          <a:solidFill>
                            <a:srgbClr val="000000"/>
                          </a:solidFill>
                          <a:effectLst/>
                          <a:latin typeface="Calibri" panose="020F0502020204030204" pitchFamily="34" charset="0"/>
                        </a:rPr>
                        <a:t>nee</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nl-NL" sz="1000" b="1" i="0" u="none" strike="noStrike">
                          <a:solidFill>
                            <a:srgbClr val="000000"/>
                          </a:solidFill>
                          <a:effectLst/>
                          <a:latin typeface="Calibri" panose="020F0502020204030204" pitchFamily="34" charset="0"/>
                        </a:rPr>
                        <a:t>nee</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nl-NL" sz="1000" b="1" i="0" u="none" strike="noStrike">
                          <a:solidFill>
                            <a:srgbClr val="000000"/>
                          </a:solidFill>
                          <a:effectLst/>
                          <a:latin typeface="Calibri" panose="020F0502020204030204" pitchFamily="34" charset="0"/>
                        </a:rPr>
                        <a:t>nee</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nl-NL" sz="1000" b="1" i="0" u="none" strike="noStrike">
                          <a:solidFill>
                            <a:srgbClr val="000000"/>
                          </a:solidFill>
                          <a:effectLst/>
                          <a:latin typeface="Calibri" panose="020F0502020204030204" pitchFamily="34" charset="0"/>
                        </a:rPr>
                        <a:t>nee</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nl-NL" sz="1000" b="1" i="0" u="none" strike="noStrike">
                          <a:solidFill>
                            <a:srgbClr val="000000"/>
                          </a:solidFill>
                          <a:effectLst/>
                          <a:latin typeface="Calibri" panose="020F0502020204030204" pitchFamily="34" charset="0"/>
                        </a:rPr>
                        <a:t>Ja</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t"/>
                      <a:r>
                        <a:rPr lang="nl-NL" sz="1000" b="1" i="0" u="none" strike="noStrike">
                          <a:solidFill>
                            <a:srgbClr val="000000"/>
                          </a:solidFill>
                          <a:effectLst/>
                          <a:latin typeface="Calibri" panose="020F0502020204030204" pitchFamily="34" charset="0"/>
                        </a:rPr>
                        <a:t>nee</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nl-NL" sz="1000" b="1" i="0" u="none" strike="noStrike">
                          <a:solidFill>
                            <a:srgbClr val="000000"/>
                          </a:solidFill>
                          <a:effectLst/>
                          <a:latin typeface="Calibri" panose="020F0502020204030204" pitchFamily="34" charset="0"/>
                        </a:rPr>
                        <a:t>nee</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nl-NL" sz="1000" b="1" i="0" u="none" strike="noStrike">
                          <a:solidFill>
                            <a:srgbClr val="000000"/>
                          </a:solidFill>
                          <a:effectLst/>
                          <a:latin typeface="Calibri" panose="020F0502020204030204" pitchFamily="34" charset="0"/>
                        </a:rPr>
                        <a:t>nee</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nl-NL" sz="1000" b="1" i="0" u="none" strike="noStrike">
                          <a:solidFill>
                            <a:srgbClr val="000000"/>
                          </a:solidFill>
                          <a:effectLst/>
                          <a:latin typeface="Calibri" panose="020F0502020204030204" pitchFamily="34" charset="0"/>
                        </a:rPr>
                        <a:t>nee</a:t>
                      </a:r>
                    </a:p>
                  </a:txBody>
                  <a:tcPr marL="5626" marR="5626" marT="56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73839604"/>
                  </a:ext>
                </a:extLst>
              </a:tr>
              <a:tr h="186474">
                <a:tc>
                  <a:txBody>
                    <a:bodyPr/>
                    <a:lstStyle/>
                    <a:p>
                      <a:pPr algn="l" fontAlgn="t"/>
                      <a:r>
                        <a:rPr lang="nl-NL" sz="1000" b="1" i="0" u="none" strike="noStrike">
                          <a:solidFill>
                            <a:srgbClr val="000000"/>
                          </a:solidFill>
                          <a:effectLst/>
                          <a:latin typeface="Calibri" panose="020F0502020204030204" pitchFamily="34" charset="0"/>
                        </a:rPr>
                        <a:t>* Inclusief BTW</a:t>
                      </a:r>
                    </a:p>
                  </a:txBody>
                  <a:tcPr marL="5626" marR="5626" marT="5626" marB="0">
                    <a:lnL>
                      <a:noFill/>
                    </a:lnL>
                    <a:lnR>
                      <a:noFill/>
                    </a:lnR>
                    <a:lnT>
                      <a:noFill/>
                    </a:lnT>
                    <a:lnB>
                      <a:noFill/>
                    </a:lnB>
                  </a:tcPr>
                </a:tc>
                <a:tc>
                  <a:txBody>
                    <a:bodyPr/>
                    <a:lstStyle/>
                    <a:p>
                      <a:pPr algn="l" fontAlgn="t"/>
                      <a:endParaRPr lang="nl-NL" sz="1000" b="1" i="0" u="none" strike="noStrike">
                        <a:solidFill>
                          <a:srgbClr val="000000"/>
                        </a:solidFill>
                        <a:effectLst/>
                        <a:latin typeface="Calibri" panose="020F0502020204030204" pitchFamily="34" charset="0"/>
                      </a:endParaRPr>
                    </a:p>
                  </a:txBody>
                  <a:tcPr marL="5626" marR="5626" marT="56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nl-NL" sz="1000" b="0" i="0" u="none" strike="noStrike">
                        <a:solidFill>
                          <a:srgbClr val="000000"/>
                        </a:solidFill>
                        <a:effectLst/>
                        <a:latin typeface="Calibri" panose="020F0502020204030204" pitchFamily="34" charset="0"/>
                      </a:endParaRPr>
                    </a:p>
                  </a:txBody>
                  <a:tcPr marL="5626" marR="5626" marT="56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nl-NL" sz="1000" b="0" i="0" u="none" strike="noStrike">
                        <a:solidFill>
                          <a:srgbClr val="000000"/>
                        </a:solidFill>
                        <a:effectLst/>
                        <a:latin typeface="Calibri" panose="020F0502020204030204" pitchFamily="34" charset="0"/>
                      </a:endParaRPr>
                    </a:p>
                  </a:txBody>
                  <a:tcPr marL="5626" marR="5626" marT="56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nl-NL" sz="1000" b="0" i="0" u="none" strike="noStrike">
                        <a:solidFill>
                          <a:srgbClr val="000000"/>
                        </a:solidFill>
                        <a:effectLst/>
                        <a:latin typeface="Calibri" panose="020F0502020204030204" pitchFamily="34" charset="0"/>
                      </a:endParaRPr>
                    </a:p>
                  </a:txBody>
                  <a:tcPr marL="5626" marR="5626" marT="56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nl-NL" sz="1000" b="1" i="0" u="none" strike="noStrike">
                          <a:solidFill>
                            <a:srgbClr val="000000"/>
                          </a:solidFill>
                          <a:effectLst/>
                          <a:latin typeface="Calibri" panose="020F0502020204030204" pitchFamily="34" charset="0"/>
                        </a:rPr>
                        <a:t> </a:t>
                      </a:r>
                    </a:p>
                  </a:txBody>
                  <a:tcPr marL="5626" marR="5626" marT="5626"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endParaRPr lang="nl-NL" sz="1000" b="0" i="0" u="none" strike="noStrike">
                        <a:solidFill>
                          <a:srgbClr val="000000"/>
                        </a:solidFill>
                        <a:effectLst/>
                        <a:latin typeface="Calibri" panose="020F0502020204030204" pitchFamily="34" charset="0"/>
                      </a:endParaRPr>
                    </a:p>
                  </a:txBody>
                  <a:tcPr marL="5626" marR="5626" marT="56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nl-NL" sz="1000" b="0" i="0" u="none" strike="noStrike">
                        <a:solidFill>
                          <a:srgbClr val="000000"/>
                        </a:solidFill>
                        <a:effectLst/>
                        <a:latin typeface="Calibri" panose="020F0502020204030204" pitchFamily="34" charset="0"/>
                      </a:endParaRPr>
                    </a:p>
                  </a:txBody>
                  <a:tcPr marL="5626" marR="5626" marT="56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nl-NL" sz="1000" b="1" i="0" u="none" strike="noStrike">
                        <a:solidFill>
                          <a:srgbClr val="000000"/>
                        </a:solidFill>
                        <a:effectLst/>
                        <a:latin typeface="Calibri" panose="020F0502020204030204" pitchFamily="34" charset="0"/>
                      </a:endParaRPr>
                    </a:p>
                  </a:txBody>
                  <a:tcPr marL="5626" marR="5626" marT="5626"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endParaRPr lang="nl-NL" sz="1000" b="1" i="0" u="none" strike="noStrike">
                        <a:solidFill>
                          <a:srgbClr val="000000"/>
                        </a:solidFill>
                        <a:effectLst/>
                        <a:latin typeface="Calibri" panose="020F0502020204030204" pitchFamily="34" charset="0"/>
                      </a:endParaRPr>
                    </a:p>
                  </a:txBody>
                  <a:tcPr marL="5626" marR="5626" marT="5626" marB="0">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1141229"/>
                  </a:ext>
                </a:extLst>
              </a:tr>
              <a:tr h="186474">
                <a:tc>
                  <a:txBody>
                    <a:bodyPr/>
                    <a:lstStyle/>
                    <a:p>
                      <a:pPr algn="l" fontAlgn="t"/>
                      <a:r>
                        <a:rPr lang="nl-NL" sz="1000" b="1" i="0" u="none" strike="noStrike">
                          <a:solidFill>
                            <a:srgbClr val="000000"/>
                          </a:solidFill>
                          <a:effectLst/>
                          <a:latin typeface="Calibri" panose="020F0502020204030204" pitchFamily="34" charset="0"/>
                        </a:rPr>
                        <a:t>** Inclusief EB, ODE &amp; BTW</a:t>
                      </a:r>
                    </a:p>
                  </a:txBody>
                  <a:tcPr marL="5626" marR="5626" marT="5626" marB="0">
                    <a:lnL>
                      <a:noFill/>
                    </a:lnL>
                    <a:lnR>
                      <a:noFill/>
                    </a:lnR>
                    <a:lnT>
                      <a:noFill/>
                    </a:lnT>
                    <a:lnB>
                      <a:noFill/>
                    </a:lnB>
                  </a:tcPr>
                </a:tc>
                <a:tc>
                  <a:txBody>
                    <a:bodyPr/>
                    <a:lstStyle/>
                    <a:p>
                      <a:pPr algn="l" fontAlgn="t"/>
                      <a:endParaRPr lang="nl-NL" sz="1000" b="0" i="0" u="none" strike="noStrike">
                        <a:solidFill>
                          <a:srgbClr val="000000"/>
                        </a:solidFill>
                        <a:effectLst/>
                        <a:latin typeface="Calibri" panose="020F0502020204030204" pitchFamily="34" charset="0"/>
                      </a:endParaRPr>
                    </a:p>
                  </a:txBody>
                  <a:tcPr marL="5626" marR="5626" marT="5626" marB="0">
                    <a:lnL>
                      <a:noFill/>
                    </a:lnL>
                    <a:lnR>
                      <a:noFill/>
                    </a:lnR>
                    <a:lnT>
                      <a:noFill/>
                    </a:lnT>
                    <a:lnB>
                      <a:noFill/>
                    </a:lnB>
                  </a:tcPr>
                </a:tc>
                <a:tc>
                  <a:txBody>
                    <a:bodyPr/>
                    <a:lstStyle/>
                    <a:p>
                      <a:pPr algn="l" fontAlgn="t"/>
                      <a:endParaRPr lang="nl-NL" sz="1000" b="0" i="0" u="none" strike="noStrike">
                        <a:solidFill>
                          <a:srgbClr val="000000"/>
                        </a:solidFill>
                        <a:effectLst/>
                        <a:latin typeface="Calibri" panose="020F0502020204030204" pitchFamily="34" charset="0"/>
                      </a:endParaRPr>
                    </a:p>
                  </a:txBody>
                  <a:tcPr marL="5626" marR="5626" marT="5626" marB="0">
                    <a:lnL>
                      <a:noFill/>
                    </a:lnL>
                    <a:lnR>
                      <a:noFill/>
                    </a:lnR>
                    <a:lnT>
                      <a:noFill/>
                    </a:lnT>
                    <a:lnB>
                      <a:noFill/>
                    </a:lnB>
                  </a:tcPr>
                </a:tc>
                <a:tc>
                  <a:txBody>
                    <a:bodyPr/>
                    <a:lstStyle/>
                    <a:p>
                      <a:pPr algn="l" fontAlgn="t"/>
                      <a:endParaRPr lang="nl-NL" sz="1000" b="0" i="0" u="none" strike="noStrike">
                        <a:solidFill>
                          <a:srgbClr val="000000"/>
                        </a:solidFill>
                        <a:effectLst/>
                        <a:latin typeface="Calibri" panose="020F0502020204030204" pitchFamily="34" charset="0"/>
                      </a:endParaRPr>
                    </a:p>
                  </a:txBody>
                  <a:tcPr marL="5626" marR="5626" marT="5626" marB="0">
                    <a:lnL>
                      <a:noFill/>
                    </a:lnL>
                    <a:lnR>
                      <a:noFill/>
                    </a:lnR>
                    <a:lnT>
                      <a:noFill/>
                    </a:lnT>
                    <a:lnB>
                      <a:noFill/>
                    </a:lnB>
                  </a:tcPr>
                </a:tc>
                <a:tc>
                  <a:txBody>
                    <a:bodyPr/>
                    <a:lstStyle/>
                    <a:p>
                      <a:pPr algn="l" fontAlgn="t"/>
                      <a:endParaRPr lang="nl-NL" sz="1000" b="0" i="0" u="none" strike="noStrike">
                        <a:solidFill>
                          <a:srgbClr val="000000"/>
                        </a:solidFill>
                        <a:effectLst/>
                        <a:latin typeface="Calibri" panose="020F0502020204030204" pitchFamily="34" charset="0"/>
                      </a:endParaRPr>
                    </a:p>
                  </a:txBody>
                  <a:tcPr marL="5626" marR="5626" marT="5626" marB="0">
                    <a:lnL>
                      <a:noFill/>
                    </a:lnL>
                    <a:lnR>
                      <a:noFill/>
                    </a:lnR>
                    <a:lnT>
                      <a:noFill/>
                    </a:lnT>
                    <a:lnB>
                      <a:noFill/>
                    </a:lnB>
                  </a:tcPr>
                </a:tc>
                <a:tc>
                  <a:txBody>
                    <a:bodyPr/>
                    <a:lstStyle/>
                    <a:p>
                      <a:pPr algn="l" fontAlgn="t"/>
                      <a:r>
                        <a:rPr lang="nl-NL" sz="1000" b="0" i="0" u="none" strike="noStrike">
                          <a:solidFill>
                            <a:srgbClr val="000000"/>
                          </a:solidFill>
                          <a:effectLst/>
                          <a:latin typeface="Calibri" panose="020F0502020204030204" pitchFamily="34" charset="0"/>
                        </a:rPr>
                        <a:t> </a:t>
                      </a:r>
                    </a:p>
                  </a:txBody>
                  <a:tcPr marL="5626" marR="5626" marT="5626" marB="0">
                    <a:lnL>
                      <a:noFill/>
                    </a:lnL>
                    <a:lnR>
                      <a:noFill/>
                    </a:lnR>
                    <a:lnT>
                      <a:noFill/>
                    </a:lnT>
                    <a:lnB>
                      <a:noFill/>
                    </a:lnB>
                    <a:solidFill>
                      <a:srgbClr val="FFFFFF"/>
                    </a:solidFill>
                  </a:tcPr>
                </a:tc>
                <a:tc>
                  <a:txBody>
                    <a:bodyPr/>
                    <a:lstStyle/>
                    <a:p>
                      <a:pPr algn="l" fontAlgn="t"/>
                      <a:endParaRPr lang="nl-NL" sz="1000" b="0" i="0" u="none" strike="noStrike">
                        <a:solidFill>
                          <a:srgbClr val="000000"/>
                        </a:solidFill>
                        <a:effectLst/>
                        <a:latin typeface="Calibri" panose="020F0502020204030204" pitchFamily="34" charset="0"/>
                      </a:endParaRPr>
                    </a:p>
                  </a:txBody>
                  <a:tcPr marL="5626" marR="5626" marT="5626" marB="0">
                    <a:lnL>
                      <a:noFill/>
                    </a:lnL>
                    <a:lnR>
                      <a:noFill/>
                    </a:lnR>
                    <a:lnT>
                      <a:noFill/>
                    </a:lnT>
                    <a:lnB>
                      <a:noFill/>
                    </a:lnB>
                  </a:tcPr>
                </a:tc>
                <a:tc>
                  <a:txBody>
                    <a:bodyPr/>
                    <a:lstStyle/>
                    <a:p>
                      <a:pPr algn="l" fontAlgn="t"/>
                      <a:endParaRPr lang="nl-NL" sz="1000" b="0" i="0" u="none" strike="noStrike">
                        <a:solidFill>
                          <a:srgbClr val="000000"/>
                        </a:solidFill>
                        <a:effectLst/>
                        <a:latin typeface="Calibri" panose="020F0502020204030204" pitchFamily="34" charset="0"/>
                      </a:endParaRPr>
                    </a:p>
                  </a:txBody>
                  <a:tcPr marL="5626" marR="5626" marT="5626" marB="0">
                    <a:lnL>
                      <a:noFill/>
                    </a:lnL>
                    <a:lnR>
                      <a:noFill/>
                    </a:lnR>
                    <a:lnT>
                      <a:noFill/>
                    </a:lnT>
                    <a:lnB>
                      <a:noFill/>
                    </a:lnB>
                  </a:tcPr>
                </a:tc>
                <a:tc>
                  <a:txBody>
                    <a:bodyPr/>
                    <a:lstStyle/>
                    <a:p>
                      <a:pPr algn="l" fontAlgn="t"/>
                      <a:endParaRPr lang="nl-NL" sz="1000" b="0" i="0" u="none" strike="noStrike">
                        <a:solidFill>
                          <a:srgbClr val="000000"/>
                        </a:solidFill>
                        <a:effectLst/>
                        <a:latin typeface="Calibri" panose="020F0502020204030204" pitchFamily="34" charset="0"/>
                      </a:endParaRPr>
                    </a:p>
                  </a:txBody>
                  <a:tcPr marL="5626" marR="5626" marT="5626" marB="0">
                    <a:lnL>
                      <a:noFill/>
                    </a:lnL>
                    <a:lnR>
                      <a:noFill/>
                    </a:lnR>
                    <a:lnT>
                      <a:noFill/>
                    </a:lnT>
                    <a:lnB>
                      <a:noFill/>
                    </a:lnB>
                  </a:tcPr>
                </a:tc>
                <a:tc>
                  <a:txBody>
                    <a:bodyPr/>
                    <a:lstStyle/>
                    <a:p>
                      <a:pPr algn="l" fontAlgn="t"/>
                      <a:endParaRPr lang="nl-NL" sz="1000" b="0" i="0" u="none" strike="noStrike" dirty="0">
                        <a:solidFill>
                          <a:srgbClr val="000000"/>
                        </a:solidFill>
                        <a:effectLst/>
                        <a:latin typeface="Calibri" panose="020F0502020204030204" pitchFamily="34" charset="0"/>
                      </a:endParaRPr>
                    </a:p>
                  </a:txBody>
                  <a:tcPr marL="5626" marR="5626" marT="5626" marB="0">
                    <a:lnL>
                      <a:noFill/>
                    </a:lnL>
                    <a:lnR>
                      <a:noFill/>
                    </a:lnR>
                    <a:lnT>
                      <a:noFill/>
                    </a:lnT>
                    <a:lnB>
                      <a:noFill/>
                    </a:lnB>
                  </a:tcPr>
                </a:tc>
                <a:extLst>
                  <a:ext uri="{0D108BD9-81ED-4DB2-BD59-A6C34878D82A}">
                    <a16:rowId xmlns:a16="http://schemas.microsoft.com/office/drawing/2014/main" val="3824970446"/>
                  </a:ext>
                </a:extLst>
              </a:tr>
            </a:tbl>
          </a:graphicData>
        </a:graphic>
      </p:graphicFrame>
    </p:spTree>
    <p:extLst>
      <p:ext uri="{BB962C8B-B14F-4D97-AF65-F5344CB8AC3E}">
        <p14:creationId xmlns:p14="http://schemas.microsoft.com/office/powerpoint/2010/main" val="157615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flipH="1">
            <a:off x="-817243" y="-10635562"/>
            <a:ext cx="13554801" cy="17493562"/>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16" y="4046643"/>
            <a:ext cx="14172225" cy="6972602"/>
          </a:xfrm>
          <a:prstGeom prst="rect">
            <a:avLst/>
          </a:prstGeom>
        </p:spPr>
      </p:pic>
      <p:sp>
        <p:nvSpPr>
          <p:cNvPr id="2" name="Titel 1">
            <a:extLst>
              <a:ext uri="{FF2B5EF4-FFF2-40B4-BE49-F238E27FC236}">
                <a16:creationId xmlns:a16="http://schemas.microsoft.com/office/drawing/2014/main" id="{42FACBC6-9D8D-43CE-A335-3F682A605EAB}"/>
              </a:ext>
            </a:extLst>
          </p:cNvPr>
          <p:cNvSpPr>
            <a:spLocks noGrp="1"/>
          </p:cNvSpPr>
          <p:nvPr>
            <p:ph type="ctrTitle"/>
          </p:nvPr>
        </p:nvSpPr>
        <p:spPr>
          <a:xfrm>
            <a:off x="-817242" y="1582993"/>
            <a:ext cx="13554801" cy="1095411"/>
          </a:xfrm>
        </p:spPr>
        <p:txBody>
          <a:bodyPr/>
          <a:lstStyle/>
          <a:p>
            <a:pPr algn="ctr"/>
            <a:r>
              <a:rPr lang="nl-NL" dirty="0">
                <a:solidFill>
                  <a:schemeClr val="bg1"/>
                </a:solidFill>
              </a:rPr>
              <a:t>Ledenavond Endura</a:t>
            </a:r>
          </a:p>
        </p:txBody>
      </p:sp>
      <p:sp>
        <p:nvSpPr>
          <p:cNvPr id="3" name="Ondertitel 2">
            <a:extLst>
              <a:ext uri="{FF2B5EF4-FFF2-40B4-BE49-F238E27FC236}">
                <a16:creationId xmlns:a16="http://schemas.microsoft.com/office/drawing/2014/main" id="{BFB13267-4CA1-4576-91C7-F06C2FEEF4B6}"/>
              </a:ext>
            </a:extLst>
          </p:cNvPr>
          <p:cNvSpPr>
            <a:spLocks noGrp="1"/>
          </p:cNvSpPr>
          <p:nvPr>
            <p:ph type="subTitle" idx="1"/>
          </p:nvPr>
        </p:nvSpPr>
        <p:spPr>
          <a:xfrm>
            <a:off x="2789566" y="2900855"/>
            <a:ext cx="6341182" cy="768777"/>
          </a:xfrm>
        </p:spPr>
        <p:txBody>
          <a:bodyPr>
            <a:normAutofit/>
          </a:bodyPr>
          <a:lstStyle/>
          <a:p>
            <a:pPr algn="ctr"/>
            <a:r>
              <a:rPr lang="nl-NL" sz="1400" dirty="0">
                <a:solidFill>
                  <a:schemeClr val="bg1"/>
                </a:solidFill>
              </a:rPr>
              <a:t>Samenvatting activiteiten en plannen</a:t>
            </a:r>
          </a:p>
        </p:txBody>
      </p:sp>
      <p:pic>
        <p:nvPicPr>
          <p:cNvPr id="5" name="Afbeelding 4">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8596" y="5687711"/>
            <a:ext cx="2117005" cy="918041"/>
          </a:xfrm>
          <a:prstGeom prst="rect">
            <a:avLst/>
          </a:prstGeom>
        </p:spPr>
      </p:pic>
    </p:spTree>
    <p:extLst>
      <p:ext uri="{BB962C8B-B14F-4D97-AF65-F5344CB8AC3E}">
        <p14:creationId xmlns:p14="http://schemas.microsoft.com/office/powerpoint/2010/main" val="3642843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flipH="1">
            <a:off x="7425431" y="0"/>
            <a:ext cx="5313888" cy="6858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10" name="Rechthoek 9"/>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6D734D6-C211-4281-9245-50400E40E746}"/>
              </a:ext>
            </a:extLst>
          </p:cNvPr>
          <p:cNvSpPr>
            <a:spLocks noGrp="1"/>
          </p:cNvSpPr>
          <p:nvPr>
            <p:ph type="title"/>
          </p:nvPr>
        </p:nvSpPr>
        <p:spPr>
          <a:xfrm>
            <a:off x="707152" y="549559"/>
            <a:ext cx="8596668" cy="794994"/>
          </a:xfrm>
        </p:spPr>
        <p:txBody>
          <a:bodyPr/>
          <a:lstStyle/>
          <a:p>
            <a:pPr algn="ctr"/>
            <a:r>
              <a:rPr lang="nl-NL" dirty="0"/>
              <a:t>ENDURA Energie </a:t>
            </a:r>
            <a:r>
              <a:rPr lang="nl-NL" sz="2400" dirty="0"/>
              <a:t>(=OM) in de vergelijking</a:t>
            </a:r>
          </a:p>
        </p:txBody>
      </p:sp>
      <p:sp>
        <p:nvSpPr>
          <p:cNvPr id="5" name="Rechthoek 4"/>
          <p:cNvSpPr/>
          <p:nvPr/>
        </p:nvSpPr>
        <p:spPr>
          <a:xfrm rot="20676841">
            <a:off x="8816689" y="-569316"/>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sp>
        <p:nvSpPr>
          <p:cNvPr id="11" name="Tekstvak 10">
            <a:extLst>
              <a:ext uri="{FF2B5EF4-FFF2-40B4-BE49-F238E27FC236}">
                <a16:creationId xmlns:a16="http://schemas.microsoft.com/office/drawing/2014/main" id="{D752A3BE-231D-4350-BBE2-309FD14132A5}"/>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pic>
        <p:nvPicPr>
          <p:cNvPr id="14" name="Afbeelding 13">
            <a:extLst>
              <a:ext uri="{FF2B5EF4-FFF2-40B4-BE49-F238E27FC236}">
                <a16:creationId xmlns:a16="http://schemas.microsoft.com/office/drawing/2014/main" id="{3904BD2C-1352-4B49-B419-362AC33EC6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578" y="1974775"/>
            <a:ext cx="9608044" cy="2908449"/>
          </a:xfrm>
          <a:prstGeom prst="rect">
            <a:avLst/>
          </a:prstGeom>
        </p:spPr>
      </p:pic>
    </p:spTree>
    <p:extLst>
      <p:ext uri="{BB962C8B-B14F-4D97-AF65-F5344CB8AC3E}">
        <p14:creationId xmlns:p14="http://schemas.microsoft.com/office/powerpoint/2010/main" val="3270815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flipH="1">
            <a:off x="7425431" y="0"/>
            <a:ext cx="5313888" cy="6858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10" name="Rechthoek 9"/>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6D734D6-C211-4281-9245-50400E40E746}"/>
              </a:ext>
            </a:extLst>
          </p:cNvPr>
          <p:cNvSpPr>
            <a:spLocks noGrp="1"/>
          </p:cNvSpPr>
          <p:nvPr>
            <p:ph type="title"/>
          </p:nvPr>
        </p:nvSpPr>
        <p:spPr>
          <a:xfrm>
            <a:off x="707152" y="549559"/>
            <a:ext cx="8596668" cy="794994"/>
          </a:xfrm>
        </p:spPr>
        <p:txBody>
          <a:bodyPr/>
          <a:lstStyle/>
          <a:p>
            <a:pPr algn="ctr"/>
            <a:r>
              <a:rPr lang="nl-NL" dirty="0"/>
              <a:t>ENDURA Energie </a:t>
            </a:r>
            <a:r>
              <a:rPr lang="nl-NL" sz="2400" dirty="0"/>
              <a:t>(=OM) in de vergelijking</a:t>
            </a:r>
          </a:p>
        </p:txBody>
      </p:sp>
      <p:sp>
        <p:nvSpPr>
          <p:cNvPr id="5" name="Rechthoek 4"/>
          <p:cNvSpPr/>
          <p:nvPr/>
        </p:nvSpPr>
        <p:spPr>
          <a:xfrm rot="20676841">
            <a:off x="8816689" y="-569316"/>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sp>
        <p:nvSpPr>
          <p:cNvPr id="11" name="Tekstvak 10">
            <a:extLst>
              <a:ext uri="{FF2B5EF4-FFF2-40B4-BE49-F238E27FC236}">
                <a16:creationId xmlns:a16="http://schemas.microsoft.com/office/drawing/2014/main" id="{D752A3BE-231D-4350-BBE2-309FD14132A5}"/>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graphicFrame>
        <p:nvGraphicFramePr>
          <p:cNvPr id="3" name="Tabel 2">
            <a:extLst>
              <a:ext uri="{FF2B5EF4-FFF2-40B4-BE49-F238E27FC236}">
                <a16:creationId xmlns:a16="http://schemas.microsoft.com/office/drawing/2014/main" id="{20EAB527-745B-4A90-B4F9-2D7240894F71}"/>
              </a:ext>
            </a:extLst>
          </p:cNvPr>
          <p:cNvGraphicFramePr>
            <a:graphicFrameLocks noGrp="1"/>
          </p:cNvGraphicFramePr>
          <p:nvPr>
            <p:extLst>
              <p:ext uri="{D42A27DB-BD31-4B8C-83A1-F6EECF244321}">
                <p14:modId xmlns:p14="http://schemas.microsoft.com/office/powerpoint/2010/main" val="2902448027"/>
              </p:ext>
            </p:extLst>
          </p:nvPr>
        </p:nvGraphicFramePr>
        <p:xfrm>
          <a:off x="587627" y="2139546"/>
          <a:ext cx="9244619" cy="2859578"/>
        </p:xfrm>
        <a:graphic>
          <a:graphicData uri="http://schemas.openxmlformats.org/drawingml/2006/table">
            <a:tbl>
              <a:tblPr/>
              <a:tblGrid>
                <a:gridCol w="1738420">
                  <a:extLst>
                    <a:ext uri="{9D8B030D-6E8A-4147-A177-3AD203B41FA5}">
                      <a16:colId xmlns:a16="http://schemas.microsoft.com/office/drawing/2014/main" val="1590340921"/>
                    </a:ext>
                  </a:extLst>
                </a:gridCol>
                <a:gridCol w="1078089">
                  <a:extLst>
                    <a:ext uri="{9D8B030D-6E8A-4147-A177-3AD203B41FA5}">
                      <a16:colId xmlns:a16="http://schemas.microsoft.com/office/drawing/2014/main" val="585322698"/>
                    </a:ext>
                  </a:extLst>
                </a:gridCol>
                <a:gridCol w="1105042">
                  <a:extLst>
                    <a:ext uri="{9D8B030D-6E8A-4147-A177-3AD203B41FA5}">
                      <a16:colId xmlns:a16="http://schemas.microsoft.com/office/drawing/2014/main" val="1621863365"/>
                    </a:ext>
                  </a:extLst>
                </a:gridCol>
                <a:gridCol w="848996">
                  <a:extLst>
                    <a:ext uri="{9D8B030D-6E8A-4147-A177-3AD203B41FA5}">
                      <a16:colId xmlns:a16="http://schemas.microsoft.com/office/drawing/2014/main" val="1110707620"/>
                    </a:ext>
                  </a:extLst>
                </a:gridCol>
                <a:gridCol w="862472">
                  <a:extLst>
                    <a:ext uri="{9D8B030D-6E8A-4147-A177-3AD203B41FA5}">
                      <a16:colId xmlns:a16="http://schemas.microsoft.com/office/drawing/2014/main" val="1085233819"/>
                    </a:ext>
                  </a:extLst>
                </a:gridCol>
                <a:gridCol w="943328">
                  <a:extLst>
                    <a:ext uri="{9D8B030D-6E8A-4147-A177-3AD203B41FA5}">
                      <a16:colId xmlns:a16="http://schemas.microsoft.com/office/drawing/2014/main" val="524192483"/>
                    </a:ext>
                  </a:extLst>
                </a:gridCol>
                <a:gridCol w="1024185">
                  <a:extLst>
                    <a:ext uri="{9D8B030D-6E8A-4147-A177-3AD203B41FA5}">
                      <a16:colId xmlns:a16="http://schemas.microsoft.com/office/drawing/2014/main" val="3987316220"/>
                    </a:ext>
                  </a:extLst>
                </a:gridCol>
                <a:gridCol w="997233">
                  <a:extLst>
                    <a:ext uri="{9D8B030D-6E8A-4147-A177-3AD203B41FA5}">
                      <a16:colId xmlns:a16="http://schemas.microsoft.com/office/drawing/2014/main" val="2115290246"/>
                    </a:ext>
                  </a:extLst>
                </a:gridCol>
                <a:gridCol w="646854">
                  <a:extLst>
                    <a:ext uri="{9D8B030D-6E8A-4147-A177-3AD203B41FA5}">
                      <a16:colId xmlns:a16="http://schemas.microsoft.com/office/drawing/2014/main" val="112905363"/>
                    </a:ext>
                  </a:extLst>
                </a:gridCol>
              </a:tblGrid>
              <a:tr h="246808">
                <a:tc rowSpan="2">
                  <a:txBody>
                    <a:bodyPr/>
                    <a:lstStyle/>
                    <a:p>
                      <a:pPr algn="l" fontAlgn="t"/>
                      <a:r>
                        <a:rPr lang="nl-NL" sz="1000" b="1" i="0" u="none" strike="noStrike">
                          <a:solidFill>
                            <a:srgbClr val="000000"/>
                          </a:solidFill>
                          <a:effectLst/>
                          <a:latin typeface="Verdana" panose="020B0604030504040204" pitchFamily="34" charset="0"/>
                        </a:rPr>
                        <a:t>september</a:t>
                      </a:r>
                    </a:p>
                  </a:txBody>
                  <a:tcPr marL="6266" marR="6266" marT="626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rowSpan="2">
                  <a:txBody>
                    <a:bodyPr/>
                    <a:lstStyle/>
                    <a:p>
                      <a:pPr algn="ctr" fontAlgn="t"/>
                      <a:r>
                        <a:rPr lang="nl-NL" sz="1000" b="1" i="0" u="none" strike="noStrike">
                          <a:solidFill>
                            <a:srgbClr val="000000"/>
                          </a:solidFill>
                          <a:effectLst/>
                          <a:latin typeface="Verdana" panose="020B0604030504040204" pitchFamily="34" charset="0"/>
                        </a:rPr>
                        <a:t>1 jaar vast enkel stroom</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rowSpan="2">
                  <a:txBody>
                    <a:bodyPr/>
                    <a:lstStyle/>
                    <a:p>
                      <a:pPr algn="ctr" fontAlgn="t"/>
                      <a:r>
                        <a:rPr lang="nl-NL" sz="1000" b="1" i="0" u="none" strike="noStrike">
                          <a:solidFill>
                            <a:srgbClr val="000000"/>
                          </a:solidFill>
                          <a:effectLst/>
                          <a:latin typeface="Verdana" panose="020B0604030504040204" pitchFamily="34" charset="0"/>
                        </a:rPr>
                        <a:t>3 jaar vast enkel stroom</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rowSpan="2">
                  <a:txBody>
                    <a:bodyPr/>
                    <a:lstStyle/>
                    <a:p>
                      <a:pPr algn="ctr" fontAlgn="t"/>
                      <a:r>
                        <a:rPr lang="nl-NL" sz="1000" b="1" i="0" u="none" strike="noStrike">
                          <a:solidFill>
                            <a:srgbClr val="000000"/>
                          </a:solidFill>
                          <a:effectLst/>
                          <a:latin typeface="Verdana" panose="020B0604030504040204" pitchFamily="34" charset="0"/>
                        </a:rPr>
                        <a:t>1 jaar vast gas</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rowSpan="2">
                  <a:txBody>
                    <a:bodyPr/>
                    <a:lstStyle/>
                    <a:p>
                      <a:pPr algn="ctr" fontAlgn="t"/>
                      <a:r>
                        <a:rPr lang="nl-NL" sz="1000" b="1" i="0" u="none" strike="noStrike">
                          <a:solidFill>
                            <a:srgbClr val="000000"/>
                          </a:solidFill>
                          <a:effectLst/>
                          <a:latin typeface="Verdana" panose="020B0604030504040204" pitchFamily="34" charset="0"/>
                        </a:rPr>
                        <a:t>3 jaar vast gas</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rowSpan="2">
                  <a:txBody>
                    <a:bodyPr/>
                    <a:lstStyle/>
                    <a:p>
                      <a:pPr algn="ctr" fontAlgn="t"/>
                      <a:r>
                        <a:rPr lang="nl-NL" sz="1000" b="1" i="0" u="none" strike="noStrike">
                          <a:solidFill>
                            <a:srgbClr val="000000"/>
                          </a:solidFill>
                          <a:effectLst/>
                          <a:latin typeface="Verdana" panose="020B0604030504040204" pitchFamily="34" charset="0"/>
                        </a:rPr>
                        <a:t>Vast recht 1 jaar vast</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rowSpan="2">
                  <a:txBody>
                    <a:bodyPr/>
                    <a:lstStyle/>
                    <a:p>
                      <a:pPr algn="ctr" fontAlgn="t"/>
                      <a:r>
                        <a:rPr lang="sv-SE" sz="1000" b="1" i="0" u="none" strike="noStrike">
                          <a:solidFill>
                            <a:srgbClr val="000000"/>
                          </a:solidFill>
                          <a:effectLst/>
                          <a:latin typeface="Verdana" panose="020B0604030504040204" pitchFamily="34" charset="0"/>
                        </a:rPr>
                        <a:t>3000 kWh en 1500 m3</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rowSpan="2">
                  <a:txBody>
                    <a:bodyPr/>
                    <a:lstStyle/>
                    <a:p>
                      <a:pPr algn="ctr" fontAlgn="t"/>
                      <a:r>
                        <a:rPr lang="sv-SE" sz="1000" b="1" i="0" u="none" strike="noStrike">
                          <a:solidFill>
                            <a:srgbClr val="000000"/>
                          </a:solidFill>
                          <a:effectLst/>
                          <a:latin typeface="Verdana" panose="020B0604030504040204" pitchFamily="34" charset="0"/>
                        </a:rPr>
                        <a:t>500 kWh en 1500 m3</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l" fontAlgn="b"/>
                      <a:endParaRPr lang="nl-NL" sz="1100" b="0" i="0" u="none" strike="noStrike">
                        <a:solidFill>
                          <a:srgbClr val="000000"/>
                        </a:solidFill>
                        <a:effectLst/>
                        <a:latin typeface="Calibri" panose="020F0502020204030204" pitchFamily="34" charset="0"/>
                      </a:endParaRPr>
                    </a:p>
                  </a:txBody>
                  <a:tcPr marL="6266" marR="6266" marT="626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11990124"/>
                  </a:ext>
                </a:extLst>
              </a:tr>
              <a:tr h="246808">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gn="l" fontAlgn="b"/>
                      <a:endParaRPr lang="nl-NL" sz="1100" b="0" i="0" u="none" strike="noStrike">
                        <a:solidFill>
                          <a:srgbClr val="000000"/>
                        </a:solidFill>
                        <a:effectLst/>
                        <a:latin typeface="Calibri" panose="020F0502020204030204" pitchFamily="34" charset="0"/>
                      </a:endParaRPr>
                    </a:p>
                  </a:txBody>
                  <a:tcPr marL="6266" marR="6266" marT="626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58070544"/>
                  </a:ext>
                </a:extLst>
              </a:tr>
              <a:tr h="263831">
                <a:tc>
                  <a:txBody>
                    <a:bodyPr/>
                    <a:lstStyle/>
                    <a:p>
                      <a:pPr algn="l" fontAlgn="t"/>
                      <a:r>
                        <a:rPr lang="nl-NL" sz="1200" b="1" i="0" u="none" strike="noStrike">
                          <a:solidFill>
                            <a:srgbClr val="000000"/>
                          </a:solidFill>
                          <a:effectLst/>
                          <a:latin typeface="Calibri" panose="020F0502020204030204" pitchFamily="34" charset="0"/>
                        </a:rPr>
                        <a:t>Essent Groen</a:t>
                      </a:r>
                    </a:p>
                  </a:txBody>
                  <a:tcPr marL="6266" marR="6266" marT="626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t"/>
                      <a:r>
                        <a:rPr lang="nl-NL" sz="1100" b="0" i="0" u="none" strike="noStrike">
                          <a:solidFill>
                            <a:srgbClr val="000000"/>
                          </a:solidFill>
                          <a:effectLst/>
                          <a:latin typeface="Calibri" panose="020F0502020204030204" pitchFamily="34" charset="0"/>
                        </a:rPr>
                        <a:t>€ 0,19396</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€ 0,19227</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€ 0,63445</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€ 0,62598</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€ 95,76</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€ 1.629,32</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€ 1.144,42</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nl-NL" sz="1100" b="0" i="0" u="none" strike="noStrike">
                        <a:solidFill>
                          <a:srgbClr val="000000"/>
                        </a:solidFill>
                        <a:effectLst/>
                        <a:latin typeface="Calibri" panose="020F0502020204030204" pitchFamily="34" charset="0"/>
                      </a:endParaRPr>
                    </a:p>
                  </a:txBody>
                  <a:tcPr marL="6266" marR="6266" marT="626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68625695"/>
                  </a:ext>
                </a:extLst>
              </a:tr>
              <a:tr h="263831">
                <a:tc>
                  <a:txBody>
                    <a:bodyPr/>
                    <a:lstStyle/>
                    <a:p>
                      <a:pPr algn="l" fontAlgn="t"/>
                      <a:r>
                        <a:rPr lang="nl-NL" sz="1200" b="1" i="0" u="none" strike="noStrike">
                          <a:solidFill>
                            <a:srgbClr val="000000"/>
                          </a:solidFill>
                          <a:effectLst/>
                          <a:latin typeface="Calibri" panose="020F0502020204030204" pitchFamily="34" charset="0"/>
                        </a:rPr>
                        <a:t>Nuon Grijs</a:t>
                      </a:r>
                    </a:p>
                  </a:txBody>
                  <a:tcPr marL="6266" marR="6266" marT="626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t"/>
                      <a:r>
                        <a:rPr lang="nl-NL" sz="1100" b="0" i="0" u="none" strike="noStrike">
                          <a:solidFill>
                            <a:srgbClr val="000000"/>
                          </a:solidFill>
                          <a:effectLst/>
                          <a:latin typeface="Calibri" panose="020F0502020204030204" pitchFamily="34" charset="0"/>
                        </a:rPr>
                        <a:t>€ 0,19856</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€ 0,19650</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€ 0,62526</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€ 0,62526</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€ 90,03</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€ 1.623,60</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€ 1.127,20</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nl-NL" sz="1100" b="0" i="0" u="none" strike="noStrike">
                        <a:solidFill>
                          <a:srgbClr val="000000"/>
                        </a:solidFill>
                        <a:effectLst/>
                        <a:latin typeface="Calibri" panose="020F0502020204030204" pitchFamily="34" charset="0"/>
                      </a:endParaRPr>
                    </a:p>
                  </a:txBody>
                  <a:tcPr marL="6266" marR="6266" marT="626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76835154"/>
                  </a:ext>
                </a:extLst>
              </a:tr>
              <a:tr h="263831">
                <a:tc>
                  <a:txBody>
                    <a:bodyPr/>
                    <a:lstStyle/>
                    <a:p>
                      <a:pPr algn="l" fontAlgn="t"/>
                      <a:r>
                        <a:rPr lang="nl-NL" sz="1200" b="1" i="0" u="none" strike="noStrike">
                          <a:solidFill>
                            <a:srgbClr val="000000"/>
                          </a:solidFill>
                          <a:effectLst/>
                          <a:latin typeface="Calibri" panose="020F0502020204030204" pitchFamily="34" charset="0"/>
                        </a:rPr>
                        <a:t>Nuon Groen</a:t>
                      </a:r>
                    </a:p>
                  </a:txBody>
                  <a:tcPr marL="6266" marR="6266" marT="626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t"/>
                      <a:r>
                        <a:rPr lang="nl-NL" sz="1100" b="0" i="0" u="none" strike="noStrike">
                          <a:solidFill>
                            <a:srgbClr val="000000"/>
                          </a:solidFill>
                          <a:effectLst/>
                          <a:latin typeface="Calibri" panose="020F0502020204030204" pitchFamily="34" charset="0"/>
                        </a:rPr>
                        <a:t>€ 0,20304</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€ 0,20098</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€ 0,62106</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€ 0,63106</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€ 90,03</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€ 1.630,74</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€ 1.123,14</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nl-NL" sz="1100" b="0" i="0" u="none" strike="noStrike">
                        <a:solidFill>
                          <a:srgbClr val="000000"/>
                        </a:solidFill>
                        <a:effectLst/>
                        <a:latin typeface="Calibri" panose="020F0502020204030204" pitchFamily="34" charset="0"/>
                      </a:endParaRPr>
                    </a:p>
                  </a:txBody>
                  <a:tcPr marL="6266" marR="6266" marT="626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40987538"/>
                  </a:ext>
                </a:extLst>
              </a:tr>
              <a:tr h="263831">
                <a:tc>
                  <a:txBody>
                    <a:bodyPr/>
                    <a:lstStyle/>
                    <a:p>
                      <a:pPr algn="l" fontAlgn="t"/>
                      <a:r>
                        <a:rPr lang="nl-NL" sz="1200" b="1" i="0" u="none" strike="noStrike">
                          <a:solidFill>
                            <a:srgbClr val="000000"/>
                          </a:solidFill>
                          <a:effectLst/>
                          <a:latin typeface="Calibri" panose="020F0502020204030204" pitchFamily="34" charset="0"/>
                        </a:rPr>
                        <a:t>Greenchoise</a:t>
                      </a:r>
                    </a:p>
                  </a:txBody>
                  <a:tcPr marL="6266" marR="6266" marT="6266" marB="0">
                    <a:lnL>
                      <a:noFill/>
                    </a:lnL>
                    <a:lnR w="6350" cap="flat" cmpd="sng" algn="ctr">
                      <a:solidFill>
                        <a:srgbClr val="000000"/>
                      </a:solidFill>
                      <a:prstDash val="solid"/>
                      <a:round/>
                      <a:headEnd type="none" w="med" len="med"/>
                      <a:tailEnd type="none" w="med" len="med"/>
                    </a:lnR>
                    <a:lnT>
                      <a:noFill/>
                    </a:lnT>
                    <a:lnB>
                      <a:noFill/>
                    </a:lnB>
                    <a:solidFill>
                      <a:srgbClr val="C6EFCE"/>
                    </a:solidFill>
                  </a:tcPr>
                </a:tc>
                <a:tc>
                  <a:txBody>
                    <a:bodyPr/>
                    <a:lstStyle/>
                    <a:p>
                      <a:pPr algn="r" fontAlgn="t"/>
                      <a:r>
                        <a:rPr lang="nl-NL" sz="1100" b="0" i="0" u="none" strike="noStrike">
                          <a:solidFill>
                            <a:srgbClr val="000000"/>
                          </a:solidFill>
                          <a:effectLst/>
                          <a:latin typeface="Calibri" panose="020F0502020204030204" pitchFamily="34" charset="0"/>
                        </a:rPr>
                        <a:t>€ 0,19832</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€ 0,19868</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€ 0,62719</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€ 0,61388</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€ 79,86</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€ 1.615,61</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€ 1.119,81</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endParaRPr lang="nl-NL" sz="1100" b="0" i="0" u="none" strike="noStrike">
                        <a:solidFill>
                          <a:srgbClr val="000000"/>
                        </a:solidFill>
                        <a:effectLst/>
                        <a:latin typeface="Calibri" panose="020F0502020204030204" pitchFamily="34" charset="0"/>
                      </a:endParaRPr>
                    </a:p>
                  </a:txBody>
                  <a:tcPr marL="6266" marR="6266" marT="6266"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38292331"/>
                  </a:ext>
                </a:extLst>
              </a:tr>
              <a:tr h="272340">
                <a:tc>
                  <a:txBody>
                    <a:bodyPr/>
                    <a:lstStyle/>
                    <a:p>
                      <a:pPr algn="l" fontAlgn="t"/>
                      <a:r>
                        <a:rPr lang="nl-NL" sz="1200" b="1" i="0" u="none" strike="noStrike">
                          <a:solidFill>
                            <a:srgbClr val="000000"/>
                          </a:solidFill>
                          <a:effectLst/>
                          <a:latin typeface="Calibri" panose="020F0502020204030204" pitchFamily="34" charset="0"/>
                        </a:rPr>
                        <a:t>Eneco</a:t>
                      </a:r>
                    </a:p>
                  </a:txBody>
                  <a:tcPr marL="6266" marR="6266" marT="6266" marB="0">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6EFCE"/>
                    </a:solidFill>
                  </a:tcPr>
                </a:tc>
                <a:tc>
                  <a:txBody>
                    <a:bodyPr/>
                    <a:lstStyle/>
                    <a:p>
                      <a:pPr algn="r" fontAlgn="t"/>
                      <a:r>
                        <a:rPr lang="nl-NL" sz="1100" b="0" i="0" u="none" strike="noStrike">
                          <a:solidFill>
                            <a:srgbClr val="000000"/>
                          </a:solidFill>
                          <a:effectLst/>
                          <a:latin typeface="Calibri" panose="020F0502020204030204" pitchFamily="34" charset="0"/>
                        </a:rPr>
                        <a:t>€ 0,19192</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€ 0,18982</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€ 0,63393</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€ 0,63215</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€ 83,00</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€ 1.609,66</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t"/>
                      <a:r>
                        <a:rPr lang="nl-NL" sz="1100" b="0" i="0" u="none" strike="noStrike">
                          <a:solidFill>
                            <a:srgbClr val="000000"/>
                          </a:solidFill>
                          <a:effectLst/>
                          <a:latin typeface="Calibri" panose="020F0502020204030204" pitchFamily="34" charset="0"/>
                        </a:rPr>
                        <a:t>€ 1.129,86</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nl-NL" sz="1100" b="0" i="0" u="none" strike="noStrike">
                          <a:solidFill>
                            <a:srgbClr val="000000"/>
                          </a:solidFill>
                          <a:effectLst/>
                          <a:latin typeface="Calibri" panose="020F0502020204030204" pitchFamily="34" charset="0"/>
                        </a:rPr>
                        <a:t> </a:t>
                      </a:r>
                    </a:p>
                  </a:txBody>
                  <a:tcPr marL="6266" marR="6266" marT="6266"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164172"/>
                  </a:ext>
                </a:extLst>
              </a:tr>
              <a:tr h="272340">
                <a:tc>
                  <a:txBody>
                    <a:bodyPr/>
                    <a:lstStyle/>
                    <a:p>
                      <a:pPr algn="l" fontAlgn="t"/>
                      <a:r>
                        <a:rPr lang="nl-NL" sz="1200" b="1" i="0" u="none" strike="noStrike">
                          <a:solidFill>
                            <a:srgbClr val="000000"/>
                          </a:solidFill>
                          <a:effectLst/>
                          <a:latin typeface="Calibri" panose="020F0502020204030204" pitchFamily="34" charset="0"/>
                        </a:rPr>
                        <a:t>Endura ( =OM)</a:t>
                      </a:r>
                    </a:p>
                  </a:txBody>
                  <a:tcPr marL="6266" marR="6266" marT="6266"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100" b="0" i="0" u="none" strike="noStrike">
                          <a:solidFill>
                            <a:srgbClr val="000000"/>
                          </a:solidFill>
                          <a:effectLst/>
                          <a:latin typeface="Calibri" panose="020F0502020204030204" pitchFamily="34" charset="0"/>
                        </a:rPr>
                        <a:t>€ 0,19886</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100" b="0" i="0" u="none" strike="noStrike">
                          <a:solidFill>
                            <a:srgbClr val="000000"/>
                          </a:solidFill>
                          <a:effectLst/>
                          <a:latin typeface="Calibri" panose="020F0502020204030204" pitchFamily="34" charset="0"/>
                        </a:rPr>
                        <a:t>€ 0,19663</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100" b="0" i="0" u="none" strike="noStrike">
                          <a:solidFill>
                            <a:srgbClr val="000000"/>
                          </a:solidFill>
                          <a:effectLst/>
                          <a:latin typeface="Calibri" panose="020F0502020204030204" pitchFamily="34" charset="0"/>
                        </a:rPr>
                        <a:t>€ 0,61358</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100" b="0" i="0" u="none" strike="noStrike">
                          <a:solidFill>
                            <a:srgbClr val="000000"/>
                          </a:solidFill>
                          <a:effectLst/>
                          <a:latin typeface="Calibri" panose="020F0502020204030204" pitchFamily="34" charset="0"/>
                        </a:rPr>
                        <a:t>€ 0,61826</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100" b="0" i="0" u="none" strike="noStrike">
                          <a:solidFill>
                            <a:srgbClr val="000000"/>
                          </a:solidFill>
                          <a:effectLst/>
                          <a:latin typeface="Calibri" panose="020F0502020204030204" pitchFamily="34" charset="0"/>
                        </a:rPr>
                        <a:t>€ 72,00</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100" b="0" i="0" u="none" strike="noStrike">
                          <a:solidFill>
                            <a:srgbClr val="000000"/>
                          </a:solidFill>
                          <a:effectLst/>
                          <a:latin typeface="Calibri" panose="020F0502020204030204" pitchFamily="34" charset="0"/>
                        </a:rPr>
                        <a:t>€ 1.588,95</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r" fontAlgn="t"/>
                      <a:r>
                        <a:rPr lang="nl-NL" sz="1100" b="0" i="0" u="none" strike="noStrike">
                          <a:solidFill>
                            <a:srgbClr val="000000"/>
                          </a:solidFill>
                          <a:effectLst/>
                          <a:latin typeface="Calibri" panose="020F0502020204030204" pitchFamily="34" charset="0"/>
                        </a:rPr>
                        <a:t>€ 1.091,80</a:t>
                      </a:r>
                    </a:p>
                  </a:txBody>
                  <a:tcPr marL="6266" marR="6266" marT="62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fontAlgn="b"/>
                      <a:r>
                        <a:rPr lang="nl-NL" sz="1100" b="0" i="0" u="none" strike="noStrike">
                          <a:solidFill>
                            <a:srgbClr val="000000"/>
                          </a:solidFill>
                          <a:effectLst/>
                          <a:latin typeface="Calibri" panose="020F0502020204030204" pitchFamily="34" charset="0"/>
                        </a:rPr>
                        <a:t>+++</a:t>
                      </a:r>
                    </a:p>
                  </a:txBody>
                  <a:tcPr marL="6266" marR="6266" marT="626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185143207"/>
                  </a:ext>
                </a:extLst>
              </a:tr>
              <a:tr h="263831">
                <a:tc>
                  <a:txBody>
                    <a:bodyPr/>
                    <a:lstStyle/>
                    <a:p>
                      <a:pPr algn="l" fontAlgn="t"/>
                      <a:r>
                        <a:rPr lang="nl-NL" sz="1200" b="1" i="0" u="none" strike="noStrike">
                          <a:solidFill>
                            <a:srgbClr val="000000"/>
                          </a:solidFill>
                          <a:effectLst/>
                          <a:latin typeface="Calibri" panose="020F0502020204030204" pitchFamily="34" charset="0"/>
                        </a:rPr>
                        <a:t> </a:t>
                      </a:r>
                    </a:p>
                  </a:txBody>
                  <a:tcPr marL="6266" marR="6266" marT="6266"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l-NL" sz="1100" b="0" i="0" u="none" strike="noStrike">
                          <a:solidFill>
                            <a:srgbClr val="000000"/>
                          </a:solidFill>
                          <a:effectLst/>
                          <a:latin typeface="Calibri" panose="020F0502020204030204" pitchFamily="34" charset="0"/>
                        </a:rPr>
                        <a:t> </a:t>
                      </a:r>
                    </a:p>
                  </a:txBody>
                  <a:tcPr marL="6266" marR="6266" marT="626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67449826"/>
                  </a:ext>
                </a:extLst>
              </a:tr>
              <a:tr h="246808">
                <a:tc>
                  <a:txBody>
                    <a:bodyPr/>
                    <a:lstStyle/>
                    <a:p>
                      <a:pPr algn="l" fontAlgn="t"/>
                      <a:r>
                        <a:rPr lang="nl-NL" sz="1100" b="1" i="0" u="none" strike="noStrike">
                          <a:solidFill>
                            <a:srgbClr val="000000"/>
                          </a:solidFill>
                          <a:effectLst/>
                          <a:latin typeface="Calibri" panose="020F0502020204030204" pitchFamily="34" charset="0"/>
                        </a:rPr>
                        <a:t>* Inclusief BTW</a:t>
                      </a:r>
                    </a:p>
                  </a:txBody>
                  <a:tcPr marL="6266" marR="6266" marT="6266" marB="0">
                    <a:lnL>
                      <a:noFill/>
                    </a:lnL>
                    <a:lnR>
                      <a:noFill/>
                    </a:lnR>
                    <a:lnT>
                      <a:noFill/>
                    </a:lnT>
                    <a:lnB>
                      <a:noFill/>
                    </a:lnB>
                  </a:tcPr>
                </a:tc>
                <a:tc>
                  <a:txBody>
                    <a:bodyPr/>
                    <a:lstStyle/>
                    <a:p>
                      <a:pPr algn="l" fontAlgn="t"/>
                      <a:r>
                        <a:rPr lang="nl-NL" sz="1100" b="1" i="0" u="none" strike="noStrike">
                          <a:solidFill>
                            <a:srgbClr val="000000"/>
                          </a:solidFill>
                          <a:effectLst/>
                          <a:latin typeface="Calibri" panose="020F0502020204030204" pitchFamily="34" charset="0"/>
                        </a:rPr>
                        <a:t> </a:t>
                      </a:r>
                    </a:p>
                  </a:txBody>
                  <a:tcPr marL="6266" marR="6266" marT="6266" marB="0">
                    <a:lnL>
                      <a:noFill/>
                    </a:lnL>
                    <a:lnR>
                      <a:noFill/>
                    </a:lnR>
                    <a:lnT>
                      <a:noFill/>
                    </a:lnT>
                    <a:lnB>
                      <a:noFill/>
                    </a:lnB>
                  </a:tcPr>
                </a:tc>
                <a:tc>
                  <a:txBody>
                    <a:bodyPr/>
                    <a:lstStyle/>
                    <a:p>
                      <a:pPr algn="l"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a:noFill/>
                    </a:lnT>
                    <a:lnB>
                      <a:noFill/>
                    </a:lnB>
                  </a:tcPr>
                </a:tc>
                <a:tc>
                  <a:txBody>
                    <a:bodyPr/>
                    <a:lstStyle/>
                    <a:p>
                      <a:pPr algn="l"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a:noFill/>
                    </a:lnT>
                    <a:lnB>
                      <a:noFill/>
                    </a:lnB>
                  </a:tcPr>
                </a:tc>
                <a:tc>
                  <a:txBody>
                    <a:bodyPr/>
                    <a:lstStyle/>
                    <a:p>
                      <a:pPr algn="l"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a:noFill/>
                    </a:lnT>
                    <a:lnB>
                      <a:noFill/>
                    </a:lnB>
                  </a:tcPr>
                </a:tc>
                <a:tc>
                  <a:txBody>
                    <a:bodyPr/>
                    <a:lstStyle/>
                    <a:p>
                      <a:pPr algn="l" fontAlgn="t"/>
                      <a:r>
                        <a:rPr lang="nl-NL" sz="1100" b="1" i="0" u="none" strike="noStrike">
                          <a:solidFill>
                            <a:srgbClr val="000000"/>
                          </a:solidFill>
                          <a:effectLst/>
                          <a:latin typeface="Calibri" panose="020F0502020204030204" pitchFamily="34" charset="0"/>
                        </a:rPr>
                        <a:t> </a:t>
                      </a:r>
                    </a:p>
                  </a:txBody>
                  <a:tcPr marL="6266" marR="6266" marT="6266" marB="0">
                    <a:lnL>
                      <a:noFill/>
                    </a:lnL>
                    <a:lnR>
                      <a:noFill/>
                    </a:lnR>
                    <a:lnT>
                      <a:noFill/>
                    </a:lnT>
                    <a:lnB>
                      <a:noFill/>
                    </a:lnB>
                    <a:solidFill>
                      <a:srgbClr val="FFFFFF"/>
                    </a:solidFill>
                  </a:tcPr>
                </a:tc>
                <a:tc>
                  <a:txBody>
                    <a:bodyPr/>
                    <a:lstStyle/>
                    <a:p>
                      <a:pPr algn="l"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a:noFill/>
                    </a:lnT>
                    <a:lnB>
                      <a:noFill/>
                    </a:lnB>
                  </a:tcPr>
                </a:tc>
                <a:tc>
                  <a:txBody>
                    <a:bodyPr/>
                    <a:lstStyle/>
                    <a:p>
                      <a:pPr algn="l" fontAlgn="b"/>
                      <a:r>
                        <a:rPr lang="nl-NL" sz="1100" b="0" i="0" u="none" strike="noStrike">
                          <a:solidFill>
                            <a:srgbClr val="000000"/>
                          </a:solidFill>
                          <a:effectLst/>
                          <a:latin typeface="Calibri" panose="020F0502020204030204" pitchFamily="34" charset="0"/>
                        </a:rPr>
                        <a:t> </a:t>
                      </a:r>
                    </a:p>
                  </a:txBody>
                  <a:tcPr marL="6266" marR="6266" marT="6266" marB="0" anchor="b">
                    <a:lnL>
                      <a:noFill/>
                    </a:lnL>
                    <a:lnR>
                      <a:noFill/>
                    </a:lnR>
                    <a:lnT>
                      <a:noFill/>
                    </a:lnT>
                    <a:lnB>
                      <a:noFill/>
                    </a:lnB>
                  </a:tcPr>
                </a:tc>
                <a:tc>
                  <a:txBody>
                    <a:bodyPr/>
                    <a:lstStyle/>
                    <a:p>
                      <a:pPr algn="l" fontAlgn="b"/>
                      <a:endParaRPr lang="nl-NL" sz="1100" b="0" i="0" u="none" strike="noStrike">
                        <a:solidFill>
                          <a:srgbClr val="000000"/>
                        </a:solidFill>
                        <a:effectLst/>
                        <a:latin typeface="Calibri" panose="020F0502020204030204" pitchFamily="34" charset="0"/>
                      </a:endParaRPr>
                    </a:p>
                  </a:txBody>
                  <a:tcPr marL="6266" marR="6266" marT="6266" marB="0" anchor="b">
                    <a:lnL>
                      <a:noFill/>
                    </a:lnL>
                    <a:lnR>
                      <a:noFill/>
                    </a:lnR>
                    <a:lnT>
                      <a:noFill/>
                    </a:lnT>
                    <a:lnB>
                      <a:noFill/>
                    </a:lnB>
                  </a:tcPr>
                </a:tc>
                <a:extLst>
                  <a:ext uri="{0D108BD9-81ED-4DB2-BD59-A6C34878D82A}">
                    <a16:rowId xmlns:a16="http://schemas.microsoft.com/office/drawing/2014/main" val="1209548729"/>
                  </a:ext>
                </a:extLst>
              </a:tr>
              <a:tr h="255319">
                <a:tc>
                  <a:txBody>
                    <a:bodyPr/>
                    <a:lstStyle/>
                    <a:p>
                      <a:pPr algn="l" fontAlgn="t"/>
                      <a:r>
                        <a:rPr lang="nl-NL" sz="1100" b="1" i="0" u="none" strike="noStrike">
                          <a:solidFill>
                            <a:srgbClr val="000000"/>
                          </a:solidFill>
                          <a:effectLst/>
                          <a:latin typeface="Calibri" panose="020F0502020204030204" pitchFamily="34" charset="0"/>
                        </a:rPr>
                        <a:t>** Inclusief EB, ODE &amp; BTW</a:t>
                      </a:r>
                    </a:p>
                  </a:txBody>
                  <a:tcPr marL="6266" marR="6266" marT="6266" marB="0">
                    <a:lnL>
                      <a:noFill/>
                    </a:lnL>
                    <a:lnR>
                      <a:noFill/>
                    </a:lnR>
                    <a:lnT>
                      <a:noFill/>
                    </a:lnT>
                    <a:lnB>
                      <a:noFill/>
                    </a:lnB>
                  </a:tcPr>
                </a:tc>
                <a:tc>
                  <a:txBody>
                    <a:bodyPr/>
                    <a:lstStyle/>
                    <a:p>
                      <a:pPr algn="l"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a:noFill/>
                    </a:lnT>
                    <a:lnB>
                      <a:noFill/>
                    </a:lnB>
                  </a:tcPr>
                </a:tc>
                <a:tc>
                  <a:txBody>
                    <a:bodyPr/>
                    <a:lstStyle/>
                    <a:p>
                      <a:pPr algn="l"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a:noFill/>
                    </a:lnT>
                    <a:lnB>
                      <a:noFill/>
                    </a:lnB>
                  </a:tcPr>
                </a:tc>
                <a:tc>
                  <a:txBody>
                    <a:bodyPr/>
                    <a:lstStyle/>
                    <a:p>
                      <a:pPr algn="l"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a:noFill/>
                    </a:lnT>
                    <a:lnB>
                      <a:noFill/>
                    </a:lnB>
                  </a:tcPr>
                </a:tc>
                <a:tc>
                  <a:txBody>
                    <a:bodyPr/>
                    <a:lstStyle/>
                    <a:p>
                      <a:pPr algn="l"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a:noFill/>
                    </a:lnT>
                    <a:lnB>
                      <a:noFill/>
                    </a:lnB>
                  </a:tcPr>
                </a:tc>
                <a:tc>
                  <a:txBody>
                    <a:bodyPr/>
                    <a:lstStyle/>
                    <a:p>
                      <a:pPr algn="l"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a:noFill/>
                    </a:lnT>
                    <a:lnB>
                      <a:noFill/>
                    </a:lnB>
                    <a:solidFill>
                      <a:srgbClr val="FFFFFF"/>
                    </a:solidFill>
                  </a:tcPr>
                </a:tc>
                <a:tc>
                  <a:txBody>
                    <a:bodyPr/>
                    <a:lstStyle/>
                    <a:p>
                      <a:pPr algn="l" fontAlgn="t"/>
                      <a:r>
                        <a:rPr lang="nl-NL" sz="1100" b="0" i="0" u="none" strike="noStrike">
                          <a:solidFill>
                            <a:srgbClr val="000000"/>
                          </a:solidFill>
                          <a:effectLst/>
                          <a:latin typeface="Calibri" panose="020F0502020204030204" pitchFamily="34" charset="0"/>
                        </a:rPr>
                        <a:t> </a:t>
                      </a:r>
                    </a:p>
                  </a:txBody>
                  <a:tcPr marL="6266" marR="6266" marT="6266" marB="0">
                    <a:lnL>
                      <a:noFill/>
                    </a:lnL>
                    <a:lnR>
                      <a:noFill/>
                    </a:lnR>
                    <a:lnT>
                      <a:noFill/>
                    </a:lnT>
                    <a:lnB>
                      <a:noFill/>
                    </a:lnB>
                  </a:tcPr>
                </a:tc>
                <a:tc>
                  <a:txBody>
                    <a:bodyPr/>
                    <a:lstStyle/>
                    <a:p>
                      <a:pPr algn="l" fontAlgn="b"/>
                      <a:r>
                        <a:rPr lang="nl-NL" sz="1100" b="0" i="0" u="none" strike="noStrike">
                          <a:solidFill>
                            <a:srgbClr val="000000"/>
                          </a:solidFill>
                          <a:effectLst/>
                          <a:latin typeface="Calibri" panose="020F0502020204030204" pitchFamily="34" charset="0"/>
                        </a:rPr>
                        <a:t> </a:t>
                      </a:r>
                    </a:p>
                  </a:txBody>
                  <a:tcPr marL="6266" marR="6266" marT="6266" marB="0" anchor="b">
                    <a:lnL>
                      <a:noFill/>
                    </a:lnL>
                    <a:lnR>
                      <a:noFill/>
                    </a:lnR>
                    <a:lnT>
                      <a:noFill/>
                    </a:lnT>
                    <a:lnB>
                      <a:noFill/>
                    </a:lnB>
                  </a:tcPr>
                </a:tc>
                <a:tc>
                  <a:txBody>
                    <a:bodyPr/>
                    <a:lstStyle/>
                    <a:p>
                      <a:pPr algn="l" fontAlgn="b"/>
                      <a:endParaRPr lang="nl-NL" sz="1100" b="0" i="0" u="none" strike="noStrike" dirty="0">
                        <a:solidFill>
                          <a:srgbClr val="000000"/>
                        </a:solidFill>
                        <a:effectLst/>
                        <a:latin typeface="Calibri" panose="020F0502020204030204" pitchFamily="34" charset="0"/>
                      </a:endParaRPr>
                    </a:p>
                  </a:txBody>
                  <a:tcPr marL="6266" marR="6266" marT="6266" marB="0" anchor="b">
                    <a:lnL>
                      <a:noFill/>
                    </a:lnL>
                    <a:lnR>
                      <a:noFill/>
                    </a:lnR>
                    <a:lnT>
                      <a:noFill/>
                    </a:lnT>
                    <a:lnB>
                      <a:noFill/>
                    </a:lnB>
                  </a:tcPr>
                </a:tc>
                <a:extLst>
                  <a:ext uri="{0D108BD9-81ED-4DB2-BD59-A6C34878D82A}">
                    <a16:rowId xmlns:a16="http://schemas.microsoft.com/office/drawing/2014/main" val="718524470"/>
                  </a:ext>
                </a:extLst>
              </a:tr>
            </a:tbl>
          </a:graphicData>
        </a:graphic>
      </p:graphicFrame>
    </p:spTree>
    <p:extLst>
      <p:ext uri="{BB962C8B-B14F-4D97-AF65-F5344CB8AC3E}">
        <p14:creationId xmlns:p14="http://schemas.microsoft.com/office/powerpoint/2010/main" val="407691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flipH="1">
            <a:off x="7425431" y="0"/>
            <a:ext cx="5313888" cy="6858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10" name="Rechthoek 9"/>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6D734D6-C211-4281-9245-50400E40E746}"/>
              </a:ext>
            </a:extLst>
          </p:cNvPr>
          <p:cNvSpPr>
            <a:spLocks noGrp="1"/>
          </p:cNvSpPr>
          <p:nvPr>
            <p:ph type="title"/>
          </p:nvPr>
        </p:nvSpPr>
        <p:spPr>
          <a:xfrm>
            <a:off x="707152" y="549559"/>
            <a:ext cx="8596668" cy="794994"/>
          </a:xfrm>
        </p:spPr>
        <p:txBody>
          <a:bodyPr/>
          <a:lstStyle/>
          <a:p>
            <a:r>
              <a:rPr lang="nl-NL" dirty="0"/>
              <a:t>ENDURA Energie </a:t>
            </a:r>
            <a:r>
              <a:rPr lang="nl-NL" sz="2400" dirty="0"/>
              <a:t>(=OM) is …</a:t>
            </a:r>
          </a:p>
        </p:txBody>
      </p:sp>
      <p:sp>
        <p:nvSpPr>
          <p:cNvPr id="5" name="Rechthoek 4"/>
          <p:cNvSpPr/>
          <p:nvPr/>
        </p:nvSpPr>
        <p:spPr>
          <a:xfrm rot="20676841">
            <a:off x="8816689" y="-569316"/>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sp>
        <p:nvSpPr>
          <p:cNvPr id="11" name="Tekstvak 10">
            <a:extLst>
              <a:ext uri="{FF2B5EF4-FFF2-40B4-BE49-F238E27FC236}">
                <a16:creationId xmlns:a16="http://schemas.microsoft.com/office/drawing/2014/main" id="{D752A3BE-231D-4350-BBE2-309FD14132A5}"/>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
        <p:nvSpPr>
          <p:cNvPr id="3" name="Tekstvak 2">
            <a:extLst>
              <a:ext uri="{FF2B5EF4-FFF2-40B4-BE49-F238E27FC236}">
                <a16:creationId xmlns:a16="http://schemas.microsoft.com/office/drawing/2014/main" id="{9114B1EB-280E-4A41-8D79-046E3F16EB04}"/>
              </a:ext>
            </a:extLst>
          </p:cNvPr>
          <p:cNvSpPr txBox="1"/>
          <p:nvPr/>
        </p:nvSpPr>
        <p:spPr>
          <a:xfrm>
            <a:off x="1305426" y="2118106"/>
            <a:ext cx="7597942" cy="5463034"/>
          </a:xfrm>
          <a:prstGeom prst="rect">
            <a:avLst/>
          </a:prstGeom>
          <a:noFill/>
        </p:spPr>
        <p:txBody>
          <a:bodyPr wrap="square" rtlCol="0">
            <a:spAutoFit/>
          </a:bodyPr>
          <a:lstStyle/>
          <a:p>
            <a:pPr marL="285750" indent="-285750">
              <a:buFont typeface="Arial" panose="020B0604020202020204" pitchFamily="34" charset="0"/>
              <a:buChar char="•"/>
            </a:pPr>
            <a:r>
              <a:rPr lang="nl-NL" sz="2800" dirty="0">
                <a:solidFill>
                  <a:schemeClr val="accent2">
                    <a:lumMod val="75000"/>
                  </a:schemeClr>
                </a:solidFill>
              </a:rPr>
              <a:t>100 % groen </a:t>
            </a:r>
          </a:p>
          <a:p>
            <a:pPr marL="285750" indent="-285750">
              <a:buFont typeface="Arial" panose="020B0604020202020204" pitchFamily="34" charset="0"/>
              <a:buChar char="•"/>
            </a:pPr>
            <a:r>
              <a:rPr lang="nl-NL" sz="2800" dirty="0">
                <a:solidFill>
                  <a:schemeClr val="accent2">
                    <a:lumMod val="75000"/>
                  </a:schemeClr>
                </a:solidFill>
              </a:rPr>
              <a:t>In Nederland geproduceerd</a:t>
            </a:r>
          </a:p>
          <a:p>
            <a:pPr marL="285750" indent="-285750">
              <a:buFont typeface="Arial" panose="020B0604020202020204" pitchFamily="34" charset="0"/>
              <a:buChar char="•"/>
            </a:pPr>
            <a:r>
              <a:rPr lang="nl-NL" sz="2800" dirty="0">
                <a:solidFill>
                  <a:schemeClr val="accent2">
                    <a:lumMod val="75000"/>
                  </a:schemeClr>
                </a:solidFill>
              </a:rPr>
              <a:t>Scherp geprijsd</a:t>
            </a:r>
          </a:p>
          <a:p>
            <a:pPr marL="285750" indent="-285750">
              <a:buFont typeface="Arial" panose="020B0604020202020204" pitchFamily="34" charset="0"/>
              <a:buChar char="•"/>
            </a:pPr>
            <a:r>
              <a:rPr lang="nl-NL" sz="2800" dirty="0">
                <a:solidFill>
                  <a:schemeClr val="accent2">
                    <a:lumMod val="75000"/>
                  </a:schemeClr>
                </a:solidFill>
              </a:rPr>
              <a:t>local4local</a:t>
            </a:r>
          </a:p>
          <a:p>
            <a:pPr marL="285750" indent="-285750">
              <a:buFont typeface="Arial" panose="020B0604020202020204" pitchFamily="34" charset="0"/>
              <a:buChar char="•"/>
            </a:pPr>
            <a:r>
              <a:rPr lang="nl-NL" sz="2800" dirty="0">
                <a:solidFill>
                  <a:schemeClr val="accent2">
                    <a:lumMod val="75000"/>
                  </a:schemeClr>
                </a:solidFill>
              </a:rPr>
              <a:t>Winstdeling voor leden en de samenleving</a:t>
            </a:r>
          </a:p>
          <a:p>
            <a:pPr marL="285750" indent="-285750">
              <a:buFont typeface="Arial" panose="020B0604020202020204" pitchFamily="34" charset="0"/>
              <a:buChar char="•"/>
            </a:pPr>
            <a:r>
              <a:rPr lang="nl-NL" sz="2800" dirty="0">
                <a:solidFill>
                  <a:schemeClr val="accent2">
                    <a:lumMod val="75000"/>
                  </a:schemeClr>
                </a:solidFill>
              </a:rPr>
              <a:t>Meedenken en besluiten</a:t>
            </a:r>
          </a:p>
          <a:p>
            <a:pPr marL="285750" indent="-285750">
              <a:buFont typeface="Arial" panose="020B0604020202020204" pitchFamily="34" charset="0"/>
              <a:buChar char="•"/>
            </a:pPr>
            <a:endParaRPr lang="nl-NL" sz="2800" dirty="0">
              <a:solidFill>
                <a:schemeClr val="accent2">
                  <a:lumMod val="75000"/>
                </a:schemeClr>
              </a:solidFill>
            </a:endParaRPr>
          </a:p>
          <a:p>
            <a:pPr marL="285750" indent="-285750">
              <a:buFont typeface="Arial" panose="020B0604020202020204" pitchFamily="34" charset="0"/>
              <a:buChar char="•"/>
            </a:pPr>
            <a:r>
              <a:rPr lang="nl-NL" sz="2800" dirty="0">
                <a:solidFill>
                  <a:schemeClr val="accent2">
                    <a:lumMod val="75000"/>
                  </a:schemeClr>
                </a:solidFill>
              </a:rPr>
              <a:t>… </a:t>
            </a:r>
            <a:r>
              <a:rPr lang="nl-NL" sz="2800" b="1" dirty="0">
                <a:solidFill>
                  <a:schemeClr val="accent2">
                    <a:lumMod val="75000"/>
                  </a:schemeClr>
                </a:solidFill>
              </a:rPr>
              <a:t>het beste alternatief</a:t>
            </a:r>
          </a:p>
          <a:p>
            <a:pPr marL="285750" indent="-285750">
              <a:buFont typeface="Arial" panose="020B0604020202020204" pitchFamily="34" charset="0"/>
              <a:buChar char="•"/>
            </a:pPr>
            <a:endParaRPr lang="nl-NL" sz="2800" dirty="0">
              <a:solidFill>
                <a:schemeClr val="accent2">
                  <a:lumMod val="75000"/>
                </a:schemeClr>
              </a:solidFill>
            </a:endParaRPr>
          </a:p>
          <a:p>
            <a:pPr marL="285750" indent="-285750">
              <a:buFont typeface="Arial" panose="020B0604020202020204" pitchFamily="34" charset="0"/>
              <a:buChar char="•"/>
            </a:pPr>
            <a:r>
              <a:rPr lang="nl-NL" sz="2800" dirty="0">
                <a:solidFill>
                  <a:schemeClr val="accent2">
                    <a:lumMod val="75000"/>
                  </a:schemeClr>
                </a:solidFill>
              </a:rPr>
              <a:t>Beschikbaar vanaf 1 november 2017</a:t>
            </a:r>
          </a:p>
          <a:p>
            <a:pPr marL="285750" indent="-285750">
              <a:buFont typeface="Arial" panose="020B0604020202020204" pitchFamily="34" charset="0"/>
              <a:buChar char="•"/>
            </a:pPr>
            <a:endParaRPr lang="nl-NL" sz="1500" dirty="0">
              <a:solidFill>
                <a:schemeClr val="accent2">
                  <a:lumMod val="75000"/>
                </a:schemeClr>
              </a:solidFill>
            </a:endParaRP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379944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0"/>
            <a:ext cx="5313888" cy="685800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9" name="Rechthoek 8"/>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BBED108-6DF9-4628-88A5-A044C6C445A6}"/>
              </a:ext>
            </a:extLst>
          </p:cNvPr>
          <p:cNvSpPr>
            <a:spLocks noGrp="1"/>
          </p:cNvSpPr>
          <p:nvPr>
            <p:ph type="title"/>
          </p:nvPr>
        </p:nvSpPr>
        <p:spPr>
          <a:xfrm>
            <a:off x="677334" y="609600"/>
            <a:ext cx="8596668" cy="795566"/>
          </a:xfrm>
        </p:spPr>
        <p:txBody>
          <a:bodyPr/>
          <a:lstStyle/>
          <a:p>
            <a:r>
              <a:rPr lang="nl-NL" dirty="0"/>
              <a:t>Overige projecten	</a:t>
            </a:r>
          </a:p>
        </p:txBody>
      </p:sp>
      <p:sp>
        <p:nvSpPr>
          <p:cNvPr id="3" name="Tijdelijke aanduiding voor inhoud 2">
            <a:extLst>
              <a:ext uri="{FF2B5EF4-FFF2-40B4-BE49-F238E27FC236}">
                <a16:creationId xmlns:a16="http://schemas.microsoft.com/office/drawing/2014/main" id="{60B1BC0E-C5FA-417A-BD79-27C3609B401B}"/>
              </a:ext>
            </a:extLst>
          </p:cNvPr>
          <p:cNvSpPr>
            <a:spLocks noGrp="1"/>
          </p:cNvSpPr>
          <p:nvPr>
            <p:ph idx="1"/>
          </p:nvPr>
        </p:nvSpPr>
        <p:spPr>
          <a:xfrm>
            <a:off x="677334" y="1660359"/>
            <a:ext cx="8596668" cy="4381004"/>
          </a:xfrm>
        </p:spPr>
        <p:txBody>
          <a:bodyPr>
            <a:normAutofit fontScale="85000" lnSpcReduction="20000"/>
          </a:bodyPr>
          <a:lstStyle/>
          <a:p>
            <a:r>
              <a:rPr lang="nl-NL" dirty="0">
                <a:solidFill>
                  <a:schemeClr val="accent2">
                    <a:lumMod val="75000"/>
                  </a:schemeClr>
                </a:solidFill>
              </a:rPr>
              <a:t>Zon …</a:t>
            </a:r>
          </a:p>
          <a:p>
            <a:pPr lvl="1"/>
            <a:r>
              <a:rPr lang="nl-NL" dirty="0">
                <a:solidFill>
                  <a:schemeClr val="accent2">
                    <a:lumMod val="75000"/>
                  </a:schemeClr>
                </a:solidFill>
              </a:rPr>
              <a:t>Scholenproject</a:t>
            </a:r>
          </a:p>
          <a:p>
            <a:pPr lvl="1"/>
            <a:r>
              <a:rPr lang="nl-NL" dirty="0">
                <a:solidFill>
                  <a:schemeClr val="accent2">
                    <a:lumMod val="75000"/>
                  </a:schemeClr>
                </a:solidFill>
              </a:rPr>
              <a:t>Diverse bedrijfsdaken</a:t>
            </a:r>
          </a:p>
          <a:p>
            <a:pPr lvl="1"/>
            <a:r>
              <a:rPr lang="nl-NL" dirty="0">
                <a:solidFill>
                  <a:schemeClr val="accent2">
                    <a:lumMod val="75000"/>
                  </a:schemeClr>
                </a:solidFill>
              </a:rPr>
              <a:t>Perceel grond van 1,5 ha</a:t>
            </a:r>
          </a:p>
          <a:p>
            <a:pPr lvl="1"/>
            <a:r>
              <a:rPr lang="nl-NL" dirty="0">
                <a:solidFill>
                  <a:schemeClr val="accent2">
                    <a:lumMod val="75000"/>
                  </a:schemeClr>
                </a:solidFill>
              </a:rPr>
              <a:t>Parkeerplaats met zonnedak</a:t>
            </a:r>
          </a:p>
          <a:p>
            <a:endParaRPr lang="nl-NL" dirty="0">
              <a:solidFill>
                <a:schemeClr val="accent2">
                  <a:lumMod val="75000"/>
                </a:schemeClr>
              </a:solidFill>
            </a:endParaRPr>
          </a:p>
          <a:p>
            <a:r>
              <a:rPr lang="nl-NL" dirty="0">
                <a:solidFill>
                  <a:schemeClr val="accent2">
                    <a:lumMod val="75000"/>
                  </a:schemeClr>
                </a:solidFill>
              </a:rPr>
              <a:t>Wind</a:t>
            </a:r>
          </a:p>
          <a:p>
            <a:pPr lvl="1"/>
            <a:r>
              <a:rPr lang="nl-NL" dirty="0">
                <a:solidFill>
                  <a:schemeClr val="accent2">
                    <a:lumMod val="75000"/>
                  </a:schemeClr>
                </a:solidFill>
              </a:rPr>
              <a:t>Gemeente</a:t>
            </a:r>
          </a:p>
          <a:p>
            <a:endParaRPr lang="nl-NL" dirty="0">
              <a:solidFill>
                <a:schemeClr val="accent2">
                  <a:lumMod val="75000"/>
                </a:schemeClr>
              </a:solidFill>
            </a:endParaRPr>
          </a:p>
          <a:p>
            <a:r>
              <a:rPr lang="nl-NL" dirty="0">
                <a:solidFill>
                  <a:schemeClr val="accent2">
                    <a:lumMod val="75000"/>
                  </a:schemeClr>
                </a:solidFill>
              </a:rPr>
              <a:t>Warmte</a:t>
            </a:r>
          </a:p>
          <a:p>
            <a:r>
              <a:rPr lang="nl-NL" dirty="0">
                <a:solidFill>
                  <a:schemeClr val="accent2">
                    <a:lumMod val="75000"/>
                  </a:schemeClr>
                </a:solidFill>
              </a:rPr>
              <a:t>Besparen</a:t>
            </a:r>
          </a:p>
          <a:p>
            <a:endParaRPr lang="nl-NL" dirty="0">
              <a:solidFill>
                <a:schemeClr val="accent2">
                  <a:lumMod val="75000"/>
                </a:schemeClr>
              </a:solidFill>
            </a:endParaRPr>
          </a:p>
          <a:p>
            <a:r>
              <a:rPr lang="nl-NL" dirty="0">
                <a:solidFill>
                  <a:schemeClr val="accent2">
                    <a:lumMod val="75000"/>
                  </a:schemeClr>
                </a:solidFill>
              </a:rPr>
              <a:t>Overige </a:t>
            </a:r>
          </a:p>
          <a:p>
            <a:pPr lvl="1"/>
            <a:r>
              <a:rPr lang="nl-NL" dirty="0">
                <a:solidFill>
                  <a:schemeClr val="accent2">
                    <a:lumMod val="75000"/>
                  </a:schemeClr>
                </a:solidFill>
              </a:rPr>
              <a:t>Politiek, 10 puntenplan</a:t>
            </a:r>
          </a:p>
          <a:p>
            <a:endParaRPr lang="nl-NL" dirty="0"/>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sp>
        <p:nvSpPr>
          <p:cNvPr id="10" name="Tekstvak 9">
            <a:extLst>
              <a:ext uri="{FF2B5EF4-FFF2-40B4-BE49-F238E27FC236}">
                <a16:creationId xmlns:a16="http://schemas.microsoft.com/office/drawing/2014/main" id="{97FBB350-D39E-4F95-AAAF-40F786CEF750}"/>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3246542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flipH="1">
            <a:off x="7425431" y="0"/>
            <a:ext cx="5313888" cy="6858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10" name="Rechthoek 9"/>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6D734D6-C211-4281-9245-50400E40E746}"/>
              </a:ext>
            </a:extLst>
          </p:cNvPr>
          <p:cNvSpPr>
            <a:spLocks noGrp="1"/>
          </p:cNvSpPr>
          <p:nvPr>
            <p:ph type="title"/>
          </p:nvPr>
        </p:nvSpPr>
        <p:spPr>
          <a:xfrm>
            <a:off x="677334" y="609600"/>
            <a:ext cx="8596668" cy="794994"/>
          </a:xfrm>
        </p:spPr>
        <p:txBody>
          <a:bodyPr/>
          <a:lstStyle/>
          <a:p>
            <a:r>
              <a:rPr lang="nl-NL" dirty="0"/>
              <a:t>Met dank aan onze partners</a:t>
            </a:r>
          </a:p>
        </p:txBody>
      </p:sp>
      <p:sp>
        <p:nvSpPr>
          <p:cNvPr id="3" name="Tijdelijke aanduiding voor inhoud 2">
            <a:extLst>
              <a:ext uri="{FF2B5EF4-FFF2-40B4-BE49-F238E27FC236}">
                <a16:creationId xmlns:a16="http://schemas.microsoft.com/office/drawing/2014/main" id="{78A88B1E-AB15-492F-9F81-601D832EB7CC}"/>
              </a:ext>
            </a:extLst>
          </p:cNvPr>
          <p:cNvSpPr>
            <a:spLocks noGrp="1"/>
          </p:cNvSpPr>
          <p:nvPr>
            <p:ph idx="1"/>
          </p:nvPr>
        </p:nvSpPr>
        <p:spPr>
          <a:xfrm>
            <a:off x="677334" y="1774984"/>
            <a:ext cx="8596668" cy="3500864"/>
          </a:xfrm>
        </p:spPr>
        <p:txBody>
          <a:bodyPr>
            <a:normAutofit lnSpcReduction="10000"/>
          </a:bodyPr>
          <a:lstStyle/>
          <a:p>
            <a:r>
              <a:rPr lang="nl-NL" dirty="0">
                <a:solidFill>
                  <a:schemeClr val="accent2">
                    <a:lumMod val="75000"/>
                  </a:schemeClr>
                </a:solidFill>
              </a:rPr>
              <a:t>Gemeente Harderwijk</a:t>
            </a:r>
          </a:p>
          <a:p>
            <a:r>
              <a:rPr lang="nl-NL" dirty="0">
                <a:solidFill>
                  <a:schemeClr val="accent2">
                    <a:lumMod val="75000"/>
                  </a:schemeClr>
                </a:solidFill>
              </a:rPr>
              <a:t>CAI</a:t>
            </a:r>
          </a:p>
          <a:p>
            <a:r>
              <a:rPr lang="nl-NL" dirty="0">
                <a:solidFill>
                  <a:schemeClr val="accent2">
                    <a:lumMod val="75000"/>
                  </a:schemeClr>
                </a:solidFill>
              </a:rPr>
              <a:t>Notariskantoor de Jonge</a:t>
            </a:r>
          </a:p>
          <a:p>
            <a:r>
              <a:rPr lang="nl-NL" dirty="0">
                <a:solidFill>
                  <a:schemeClr val="accent2">
                    <a:lumMod val="75000"/>
                  </a:schemeClr>
                </a:solidFill>
              </a:rPr>
              <a:t>Rabobank</a:t>
            </a:r>
          </a:p>
          <a:p>
            <a:r>
              <a:rPr lang="nl-NL" dirty="0">
                <a:solidFill>
                  <a:schemeClr val="accent2">
                    <a:lumMod val="75000"/>
                  </a:schemeClr>
                </a:solidFill>
              </a:rPr>
              <a:t>Jong &amp; Laan</a:t>
            </a:r>
          </a:p>
          <a:p>
            <a:r>
              <a:rPr lang="nl-NL" dirty="0">
                <a:solidFill>
                  <a:schemeClr val="accent2">
                    <a:lumMod val="75000"/>
                  </a:schemeClr>
                </a:solidFill>
              </a:rPr>
              <a:t>Matrix, 2ICT</a:t>
            </a:r>
          </a:p>
          <a:p>
            <a:r>
              <a:rPr lang="nl-NL" dirty="0">
                <a:solidFill>
                  <a:schemeClr val="accent2">
                    <a:lumMod val="75000"/>
                  </a:schemeClr>
                </a:solidFill>
              </a:rPr>
              <a:t>Merkmeester</a:t>
            </a:r>
          </a:p>
          <a:p>
            <a:r>
              <a:rPr lang="nl-NL" dirty="0">
                <a:solidFill>
                  <a:schemeClr val="accent2">
                    <a:lumMod val="75000"/>
                  </a:schemeClr>
                </a:solidFill>
              </a:rPr>
              <a:t>Tomassen reclame</a:t>
            </a:r>
          </a:p>
          <a:p>
            <a:r>
              <a:rPr lang="nl-NL" dirty="0">
                <a:solidFill>
                  <a:schemeClr val="accent2">
                    <a:lumMod val="75000"/>
                  </a:schemeClr>
                </a:solidFill>
              </a:rPr>
              <a:t>Vrijwilligers …</a:t>
            </a:r>
            <a:endParaRPr lang="nl-NL" dirty="0">
              <a:solidFill>
                <a:srgbClr val="00B050"/>
              </a:solidFill>
            </a:endParaRPr>
          </a:p>
          <a:p>
            <a:endParaRPr lang="nl-NL" dirty="0"/>
          </a:p>
          <a:p>
            <a:endParaRPr lang="nl-NL" dirty="0"/>
          </a:p>
          <a:p>
            <a:endParaRPr lang="nl-NL" dirty="0"/>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sp>
        <p:nvSpPr>
          <p:cNvPr id="11" name="Tekstvak 10">
            <a:extLst>
              <a:ext uri="{FF2B5EF4-FFF2-40B4-BE49-F238E27FC236}">
                <a16:creationId xmlns:a16="http://schemas.microsoft.com/office/drawing/2014/main" id="{50C78E71-43B5-451B-9A86-B917EDE86584}"/>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2142626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0"/>
            <a:ext cx="5313888" cy="6858000"/>
          </a:xfrm>
          <a:prstGeom prst="rect">
            <a:avLst/>
          </a:prstGeom>
        </p:spPr>
      </p:pic>
      <p:sp>
        <p:nvSpPr>
          <p:cNvPr id="2" name="Titel 1">
            <a:extLst>
              <a:ext uri="{FF2B5EF4-FFF2-40B4-BE49-F238E27FC236}">
                <a16:creationId xmlns:a16="http://schemas.microsoft.com/office/drawing/2014/main" id="{991BD0F9-FD35-49A4-8782-A45B8AC1CF6D}"/>
              </a:ext>
            </a:extLst>
          </p:cNvPr>
          <p:cNvSpPr>
            <a:spLocks noGrp="1"/>
          </p:cNvSpPr>
          <p:nvPr>
            <p:ph type="title"/>
          </p:nvPr>
        </p:nvSpPr>
        <p:spPr/>
        <p:txBody>
          <a:bodyPr/>
          <a:lstStyle/>
          <a:p>
            <a:r>
              <a:rPr lang="nl-NL" dirty="0"/>
              <a:t>Vragen…….</a:t>
            </a:r>
          </a:p>
        </p:txBody>
      </p:sp>
      <p:sp>
        <p:nvSpPr>
          <p:cNvPr id="4" name="Rechthoek 3"/>
          <p:cNvSpPr/>
          <p:nvPr/>
        </p:nvSpPr>
        <p:spPr>
          <a:xfrm rot="20676841">
            <a:off x="8810530" y="-669245"/>
            <a:ext cx="3937448"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7DE577F2-143B-4B27-A1B2-B112EA4A6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11" name="Rechthoek 10"/>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0D7CBE0-BF3C-4445-8FD0-FE873B6AC554}"/>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3248524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2303"/>
            <a:ext cx="5313888" cy="685800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77375"/>
            <a:ext cx="5573622" cy="2742170"/>
          </a:xfrm>
          <a:prstGeom prst="rect">
            <a:avLst/>
          </a:prstGeom>
        </p:spPr>
      </p:pic>
      <p:sp>
        <p:nvSpPr>
          <p:cNvPr id="9" name="Rechthoek 8"/>
          <p:cNvSpPr/>
          <p:nvPr/>
        </p:nvSpPr>
        <p:spPr>
          <a:xfrm>
            <a:off x="6285115" y="-405832"/>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49FAD6B-1969-421B-B070-D20DC68E214F}"/>
              </a:ext>
            </a:extLst>
          </p:cNvPr>
          <p:cNvSpPr>
            <a:spLocks noGrp="1"/>
          </p:cNvSpPr>
          <p:nvPr>
            <p:ph type="title"/>
          </p:nvPr>
        </p:nvSpPr>
        <p:spPr>
          <a:xfrm>
            <a:off x="677334" y="609600"/>
            <a:ext cx="8596668" cy="888332"/>
          </a:xfrm>
        </p:spPr>
        <p:txBody>
          <a:bodyPr>
            <a:normAutofit/>
          </a:bodyPr>
          <a:lstStyle/>
          <a:p>
            <a:r>
              <a:rPr lang="nl-NL" dirty="0"/>
              <a:t>Hoe staan we er voor in Harderwijk ?</a:t>
            </a:r>
            <a:br>
              <a:rPr lang="nl-NL" dirty="0"/>
            </a:br>
            <a:r>
              <a:rPr lang="nl-NL" sz="1100" dirty="0"/>
              <a:t>Bron : Klimaatmonitor RVO 								in vergelijking met Ermelo</a:t>
            </a:r>
            <a:endParaRPr lang="nl-NL" dirty="0"/>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pic>
        <p:nvPicPr>
          <p:cNvPr id="4" name="Afbeelding 3">
            <a:extLst>
              <a:ext uri="{FF2B5EF4-FFF2-40B4-BE49-F238E27FC236}">
                <a16:creationId xmlns:a16="http://schemas.microsoft.com/office/drawing/2014/main" id="{937BA279-C227-443F-ACA5-234C2CDE15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5303" y="1429890"/>
            <a:ext cx="3922230" cy="1768940"/>
          </a:xfrm>
          <a:prstGeom prst="rect">
            <a:avLst/>
          </a:prstGeom>
        </p:spPr>
      </p:pic>
      <p:pic>
        <p:nvPicPr>
          <p:cNvPr id="11" name="Afbeelding 10">
            <a:extLst>
              <a:ext uri="{FF2B5EF4-FFF2-40B4-BE49-F238E27FC236}">
                <a16:creationId xmlns:a16="http://schemas.microsoft.com/office/drawing/2014/main" id="{07A487A0-7866-4AD6-AA80-B93B75B252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600" y="4969042"/>
            <a:ext cx="3965907" cy="1791656"/>
          </a:xfrm>
          <a:prstGeom prst="rect">
            <a:avLst/>
          </a:prstGeom>
        </p:spPr>
      </p:pic>
      <p:pic>
        <p:nvPicPr>
          <p:cNvPr id="14" name="Afbeelding 13">
            <a:extLst>
              <a:ext uri="{FF2B5EF4-FFF2-40B4-BE49-F238E27FC236}">
                <a16:creationId xmlns:a16="http://schemas.microsoft.com/office/drawing/2014/main" id="{1E64F8E9-FEF3-4F0E-9E33-0E67B0290E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9971" y="3189302"/>
            <a:ext cx="3966700" cy="1777531"/>
          </a:xfrm>
          <a:prstGeom prst="rect">
            <a:avLst/>
          </a:prstGeom>
        </p:spPr>
      </p:pic>
      <p:pic>
        <p:nvPicPr>
          <p:cNvPr id="16" name="Afbeelding 15">
            <a:extLst>
              <a:ext uri="{FF2B5EF4-FFF2-40B4-BE49-F238E27FC236}">
                <a16:creationId xmlns:a16="http://schemas.microsoft.com/office/drawing/2014/main" id="{F257E927-E11C-4236-9E68-CEA2E55E39F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8598" y="1429890"/>
            <a:ext cx="3979772" cy="1774002"/>
          </a:xfrm>
          <a:prstGeom prst="rect">
            <a:avLst/>
          </a:prstGeom>
        </p:spPr>
      </p:pic>
      <p:pic>
        <p:nvPicPr>
          <p:cNvPr id="18" name="Afbeelding 17">
            <a:extLst>
              <a:ext uri="{FF2B5EF4-FFF2-40B4-BE49-F238E27FC236}">
                <a16:creationId xmlns:a16="http://schemas.microsoft.com/office/drawing/2014/main" id="{512B2267-E39C-405E-8A20-45FCCB0A13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6238" y="3198830"/>
            <a:ext cx="3971269" cy="1770212"/>
          </a:xfrm>
          <a:prstGeom prst="rect">
            <a:avLst/>
          </a:prstGeom>
        </p:spPr>
      </p:pic>
      <p:pic>
        <p:nvPicPr>
          <p:cNvPr id="20" name="Afbeelding 19">
            <a:extLst>
              <a:ext uri="{FF2B5EF4-FFF2-40B4-BE49-F238E27FC236}">
                <a16:creationId xmlns:a16="http://schemas.microsoft.com/office/drawing/2014/main" id="{C495061D-C27B-4B81-8D00-53F922202F5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99971" y="4957304"/>
            <a:ext cx="3992894" cy="1803394"/>
          </a:xfrm>
          <a:prstGeom prst="rect">
            <a:avLst/>
          </a:prstGeom>
        </p:spPr>
      </p:pic>
      <p:sp>
        <p:nvSpPr>
          <p:cNvPr id="22" name="Tekstvak 21">
            <a:extLst>
              <a:ext uri="{FF2B5EF4-FFF2-40B4-BE49-F238E27FC236}">
                <a16:creationId xmlns:a16="http://schemas.microsoft.com/office/drawing/2014/main" id="{DD8493A4-24BD-42A5-A08F-94DB79CCF6C3}"/>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27185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0"/>
            <a:ext cx="5313888" cy="685800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77375"/>
            <a:ext cx="5573622" cy="2742170"/>
          </a:xfrm>
          <a:prstGeom prst="rect">
            <a:avLst/>
          </a:prstGeom>
        </p:spPr>
      </p:pic>
      <p:sp>
        <p:nvSpPr>
          <p:cNvPr id="9" name="Rechthoek 8"/>
          <p:cNvSpPr/>
          <p:nvPr/>
        </p:nvSpPr>
        <p:spPr>
          <a:xfrm>
            <a:off x="6285115" y="-405832"/>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49FAD6B-1969-421B-B070-D20DC68E214F}"/>
              </a:ext>
            </a:extLst>
          </p:cNvPr>
          <p:cNvSpPr>
            <a:spLocks noGrp="1"/>
          </p:cNvSpPr>
          <p:nvPr>
            <p:ph type="title"/>
          </p:nvPr>
        </p:nvSpPr>
        <p:spPr>
          <a:xfrm>
            <a:off x="665419" y="611547"/>
            <a:ext cx="8596668" cy="888332"/>
          </a:xfrm>
        </p:spPr>
        <p:txBody>
          <a:bodyPr>
            <a:normAutofit/>
          </a:bodyPr>
          <a:lstStyle/>
          <a:p>
            <a:r>
              <a:rPr lang="nl-NL" dirty="0"/>
              <a:t>Endura aanpak </a:t>
            </a:r>
            <a:r>
              <a:rPr lang="nl-NL" sz="1600" dirty="0"/>
              <a:t>… De drietrapsraket</a:t>
            </a:r>
            <a:br>
              <a:rPr lang="nl-NL" dirty="0"/>
            </a:br>
            <a:r>
              <a:rPr lang="nl-NL" sz="1100" dirty="0"/>
              <a:t>							</a:t>
            </a:r>
            <a:endParaRPr lang="nl-NL" dirty="0"/>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sp>
        <p:nvSpPr>
          <p:cNvPr id="3" name="Tekstvak 2">
            <a:extLst>
              <a:ext uri="{FF2B5EF4-FFF2-40B4-BE49-F238E27FC236}">
                <a16:creationId xmlns:a16="http://schemas.microsoft.com/office/drawing/2014/main" id="{7C3A69D5-87A6-443A-94DA-0C703A42A4D2}"/>
              </a:ext>
            </a:extLst>
          </p:cNvPr>
          <p:cNvSpPr txBox="1"/>
          <p:nvPr/>
        </p:nvSpPr>
        <p:spPr>
          <a:xfrm>
            <a:off x="924524" y="1840136"/>
            <a:ext cx="6748331" cy="3416320"/>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chemeClr val="accent2">
                    <a:lumMod val="75000"/>
                  </a:schemeClr>
                </a:solidFill>
              </a:rPr>
              <a:t>Bewustwording</a:t>
            </a:r>
          </a:p>
          <a:p>
            <a:pPr marL="285750" indent="-285750">
              <a:buFont typeface="Arial" panose="020B0604020202020204" pitchFamily="34" charset="0"/>
              <a:buChar char="•"/>
            </a:pPr>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Besparen</a:t>
            </a:r>
          </a:p>
          <a:p>
            <a:pPr marL="285750" indent="-285750">
              <a:buFont typeface="Arial" panose="020B0604020202020204" pitchFamily="34" charset="0"/>
              <a:buChar char="•"/>
            </a:pPr>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Opwekken</a:t>
            </a:r>
          </a:p>
          <a:p>
            <a:pPr marL="285750" indent="-285750">
              <a:buFont typeface="Arial" panose="020B0604020202020204" pitchFamily="34" charset="0"/>
              <a:buChar char="•"/>
            </a:pPr>
            <a:endParaRPr lang="nl-NL" dirty="0">
              <a:solidFill>
                <a:schemeClr val="accent2">
                  <a:lumMod val="75000"/>
                </a:schemeClr>
              </a:solidFill>
            </a:endParaRPr>
          </a:p>
          <a:p>
            <a:pPr marL="285750" indent="-285750">
              <a:buFont typeface="Arial" panose="020B0604020202020204" pitchFamily="34" charset="0"/>
              <a:buChar char="•"/>
            </a:pPr>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Gestart op 1 juli 2017</a:t>
            </a:r>
          </a:p>
          <a:p>
            <a:pPr marL="742950" lvl="1" indent="-285750">
              <a:buFont typeface="Arial" panose="020B0604020202020204" pitchFamily="34" charset="0"/>
              <a:buChar char="•"/>
            </a:pPr>
            <a:r>
              <a:rPr lang="nl-NL" dirty="0">
                <a:solidFill>
                  <a:schemeClr val="accent2">
                    <a:lumMod val="75000"/>
                  </a:schemeClr>
                </a:solidFill>
              </a:rPr>
              <a:t>(1) Zonnedak BIP</a:t>
            </a:r>
          </a:p>
          <a:p>
            <a:pPr marL="742950" lvl="1" indent="-285750">
              <a:buFont typeface="Arial" panose="020B0604020202020204" pitchFamily="34" charset="0"/>
              <a:buChar char="•"/>
            </a:pPr>
            <a:r>
              <a:rPr lang="nl-NL" dirty="0">
                <a:solidFill>
                  <a:schemeClr val="accent2">
                    <a:lumMod val="75000"/>
                  </a:schemeClr>
                </a:solidFill>
              </a:rPr>
              <a:t>(2) PCR </a:t>
            </a:r>
            <a:r>
              <a:rPr lang="nl-NL" dirty="0" err="1">
                <a:solidFill>
                  <a:schemeClr val="accent2">
                    <a:lumMod val="75000"/>
                  </a:schemeClr>
                </a:solidFill>
              </a:rPr>
              <a:t>Rantrime</a:t>
            </a:r>
            <a:endParaRPr lang="nl-NL" dirty="0">
              <a:solidFill>
                <a:schemeClr val="accent2">
                  <a:lumMod val="75000"/>
                </a:schemeClr>
              </a:solidFill>
            </a:endParaRPr>
          </a:p>
          <a:p>
            <a:pPr marL="742950" lvl="1" indent="-285750">
              <a:buFont typeface="Arial" panose="020B0604020202020204" pitchFamily="34" charset="0"/>
              <a:buChar char="•"/>
            </a:pPr>
            <a:r>
              <a:rPr lang="nl-NL" dirty="0">
                <a:solidFill>
                  <a:schemeClr val="accent2">
                    <a:lumMod val="75000"/>
                  </a:schemeClr>
                </a:solidFill>
              </a:rPr>
              <a:t>(3) Energie leveren in Harderwijk en Hierden</a:t>
            </a:r>
          </a:p>
          <a:p>
            <a:pPr marL="285750" indent="-285750">
              <a:buFont typeface="Arial" panose="020B0604020202020204" pitchFamily="34" charset="0"/>
              <a:buChar char="•"/>
            </a:pPr>
            <a:endParaRPr lang="nl-NL" dirty="0">
              <a:solidFill>
                <a:srgbClr val="00B050"/>
              </a:solidFill>
            </a:endParaRPr>
          </a:p>
        </p:txBody>
      </p:sp>
      <p:sp>
        <p:nvSpPr>
          <p:cNvPr id="17" name="Tekstvak 16">
            <a:extLst>
              <a:ext uri="{FF2B5EF4-FFF2-40B4-BE49-F238E27FC236}">
                <a16:creationId xmlns:a16="http://schemas.microsoft.com/office/drawing/2014/main" id="{172132A7-39D8-4A65-AC6D-01AE348EAAD5}"/>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380902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0"/>
            <a:ext cx="5313888" cy="685800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9" name="Rechthoek 8"/>
          <p:cNvSpPr/>
          <p:nvPr/>
        </p:nvSpPr>
        <p:spPr>
          <a:xfrm>
            <a:off x="6300005" y="-387784"/>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49FAD6B-1969-421B-B070-D20DC68E214F}"/>
              </a:ext>
            </a:extLst>
          </p:cNvPr>
          <p:cNvSpPr>
            <a:spLocks noGrp="1"/>
          </p:cNvSpPr>
          <p:nvPr>
            <p:ph type="title"/>
          </p:nvPr>
        </p:nvSpPr>
        <p:spPr/>
        <p:txBody>
          <a:bodyPr/>
          <a:lstStyle/>
          <a:p>
            <a:r>
              <a:rPr lang="nl-NL" dirty="0"/>
              <a:t>(1) Zonnedak Bouw &amp; Infra Park</a:t>
            </a:r>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pic>
        <p:nvPicPr>
          <p:cNvPr id="12" name="Afbeelding 11">
            <a:extLst>
              <a:ext uri="{FF2B5EF4-FFF2-40B4-BE49-F238E27FC236}">
                <a16:creationId xmlns:a16="http://schemas.microsoft.com/office/drawing/2014/main" id="{2C69CE82-F528-4D5C-9A06-A6E1BDF9A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3430" y="1587999"/>
            <a:ext cx="4229402" cy="4204026"/>
          </a:xfrm>
          <a:prstGeom prst="rect">
            <a:avLst/>
          </a:prstGeom>
        </p:spPr>
      </p:pic>
      <p:sp>
        <p:nvSpPr>
          <p:cNvPr id="11" name="Tekstvak 10">
            <a:extLst>
              <a:ext uri="{FF2B5EF4-FFF2-40B4-BE49-F238E27FC236}">
                <a16:creationId xmlns:a16="http://schemas.microsoft.com/office/drawing/2014/main" id="{83BA0207-8F7E-4B16-A723-BC35F84FEA94}"/>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205495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0"/>
            <a:ext cx="5313888" cy="685800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9" name="Rechthoek 8"/>
          <p:cNvSpPr/>
          <p:nvPr/>
        </p:nvSpPr>
        <p:spPr>
          <a:xfrm>
            <a:off x="6285115" y="-405832"/>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49FAD6B-1969-421B-B070-D20DC68E214F}"/>
              </a:ext>
            </a:extLst>
          </p:cNvPr>
          <p:cNvSpPr>
            <a:spLocks noGrp="1"/>
          </p:cNvSpPr>
          <p:nvPr>
            <p:ph type="title"/>
          </p:nvPr>
        </p:nvSpPr>
        <p:spPr/>
        <p:txBody>
          <a:bodyPr/>
          <a:lstStyle/>
          <a:p>
            <a:r>
              <a:rPr lang="nl-NL" dirty="0"/>
              <a:t>Zonnedak Bouw &amp; Infra Park</a:t>
            </a:r>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sp>
        <p:nvSpPr>
          <p:cNvPr id="3" name="Tekstvak 2">
            <a:extLst>
              <a:ext uri="{FF2B5EF4-FFF2-40B4-BE49-F238E27FC236}">
                <a16:creationId xmlns:a16="http://schemas.microsoft.com/office/drawing/2014/main" id="{614E5736-F12E-4539-885B-61C876B2BD6B}"/>
              </a:ext>
            </a:extLst>
          </p:cNvPr>
          <p:cNvSpPr txBox="1"/>
          <p:nvPr/>
        </p:nvSpPr>
        <p:spPr>
          <a:xfrm>
            <a:off x="924334" y="1756207"/>
            <a:ext cx="8541113" cy="4247317"/>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chemeClr val="accent2">
                    <a:lumMod val="75000"/>
                  </a:schemeClr>
                </a:solidFill>
              </a:rPr>
              <a:t>Maart 2017 S.D.E. aangevraagd en gekregen voor 9,9 cent kWh</a:t>
            </a:r>
          </a:p>
          <a:p>
            <a:pPr marL="285750" indent="-285750">
              <a:buFont typeface="Arial" panose="020B0604020202020204" pitchFamily="34" charset="0"/>
              <a:buChar char="•"/>
            </a:pPr>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Bouwkundige analyse gemaakt / + 12 kg / m2</a:t>
            </a:r>
          </a:p>
          <a:p>
            <a:pPr marL="285750" indent="-285750">
              <a:buFont typeface="Arial" panose="020B0604020202020204" pitchFamily="34" charset="0"/>
              <a:buChar char="•"/>
            </a:pPr>
            <a:endParaRPr lang="nl-NL" dirty="0">
              <a:solidFill>
                <a:schemeClr val="accent2">
                  <a:lumMod val="75000"/>
                </a:schemeClr>
              </a:solidFill>
            </a:endParaRPr>
          </a:p>
          <a:p>
            <a:pPr marL="285750" indent="-285750">
              <a:buFont typeface="Arial" panose="020B0604020202020204" pitchFamily="34" charset="0"/>
              <a:buChar char="•"/>
            </a:pPr>
            <a:r>
              <a:rPr lang="nl-NL" dirty="0" err="1">
                <a:solidFill>
                  <a:schemeClr val="accent2">
                    <a:lumMod val="75000"/>
                  </a:schemeClr>
                </a:solidFill>
              </a:rPr>
              <a:t>Liander</a:t>
            </a:r>
            <a:r>
              <a:rPr lang="nl-NL" dirty="0">
                <a:solidFill>
                  <a:schemeClr val="accent2">
                    <a:lumMod val="75000"/>
                  </a:schemeClr>
                </a:solidFill>
              </a:rPr>
              <a:t> advies over aansluiting</a:t>
            </a:r>
          </a:p>
          <a:p>
            <a:pPr marL="285750" indent="-285750">
              <a:buFont typeface="Arial" panose="020B0604020202020204" pitchFamily="34" charset="0"/>
              <a:buChar char="•"/>
            </a:pPr>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Uitvraag naar 5 partijen op 1 september</a:t>
            </a:r>
          </a:p>
          <a:p>
            <a:pPr marL="285750" indent="-285750">
              <a:buFont typeface="Arial" panose="020B0604020202020204" pitchFamily="34" charset="0"/>
              <a:buChar char="•"/>
            </a:pPr>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Reactie voor 30 september</a:t>
            </a:r>
          </a:p>
          <a:p>
            <a:pPr marL="285750" indent="-285750">
              <a:buFont typeface="Arial" panose="020B0604020202020204" pitchFamily="34" charset="0"/>
              <a:buChar char="•"/>
            </a:pPr>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Akkoord voor 15 oktober</a:t>
            </a:r>
          </a:p>
          <a:p>
            <a:pPr marL="285750" indent="-285750">
              <a:buFont typeface="Arial" panose="020B0604020202020204" pitchFamily="34" charset="0"/>
              <a:buChar char="•"/>
            </a:pPr>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Financiering ( subsidie, bank en participaties)</a:t>
            </a:r>
          </a:p>
          <a:p>
            <a:pPr marL="285750" indent="-285750">
              <a:buFont typeface="Arial" panose="020B0604020202020204" pitchFamily="34" charset="0"/>
              <a:buChar char="•"/>
            </a:pPr>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Aanleg …………..</a:t>
            </a:r>
          </a:p>
        </p:txBody>
      </p:sp>
      <p:sp>
        <p:nvSpPr>
          <p:cNvPr id="10" name="Tekstvak 9">
            <a:extLst>
              <a:ext uri="{FF2B5EF4-FFF2-40B4-BE49-F238E27FC236}">
                <a16:creationId xmlns:a16="http://schemas.microsoft.com/office/drawing/2014/main" id="{65900A75-E560-4D08-916F-5F7033EEE137}"/>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3212811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a:stretch>
            <a:fillRect/>
          </a:stretch>
        </p:blipFill>
        <p:spPr>
          <a:xfrm flipH="1">
            <a:off x="7425431" y="0"/>
            <a:ext cx="5313888" cy="6858000"/>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10" name="Rechthoek 9"/>
          <p:cNvSpPr/>
          <p:nvPr/>
        </p:nvSpPr>
        <p:spPr>
          <a:xfrm>
            <a:off x="6326707" y="-388437"/>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ECFA2CB-3518-4BD8-A98D-1028833D3279}"/>
              </a:ext>
            </a:extLst>
          </p:cNvPr>
          <p:cNvSpPr>
            <a:spLocks noGrp="1"/>
          </p:cNvSpPr>
          <p:nvPr>
            <p:ph type="title"/>
          </p:nvPr>
        </p:nvSpPr>
        <p:spPr/>
        <p:txBody>
          <a:bodyPr/>
          <a:lstStyle/>
          <a:p>
            <a:r>
              <a:rPr lang="nl-NL" dirty="0"/>
              <a:t>(2)Zonnedak </a:t>
            </a:r>
            <a:r>
              <a:rPr lang="nl-NL" dirty="0" err="1"/>
              <a:t>Rantrime</a:t>
            </a:r>
            <a:r>
              <a:rPr lang="nl-NL" dirty="0"/>
              <a:t>, </a:t>
            </a:r>
            <a:r>
              <a:rPr lang="nl-NL" sz="2000" dirty="0"/>
              <a:t>Regeling Verlaagd Tarief</a:t>
            </a:r>
          </a:p>
        </p:txBody>
      </p:sp>
      <p:pic>
        <p:nvPicPr>
          <p:cNvPr id="5" name="Afbeelding 4">
            <a:extLst>
              <a:ext uri="{FF2B5EF4-FFF2-40B4-BE49-F238E27FC236}">
                <a16:creationId xmlns:a16="http://schemas.microsoft.com/office/drawing/2014/main" id="{385CD160-1584-40F5-AA57-5B3ABC4DC7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854" y="1415294"/>
            <a:ext cx="5618480" cy="5225186"/>
          </a:xfrm>
          <a:prstGeom prst="rect">
            <a:avLst/>
          </a:prstGeom>
        </p:spPr>
      </p:pic>
      <p:sp>
        <p:nvSpPr>
          <p:cNvPr id="6" name="Rechthoek 5"/>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7DE577F2-143B-4B27-A1B2-B112EA4A67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sp>
        <p:nvSpPr>
          <p:cNvPr id="12" name="Tekstvak 11">
            <a:extLst>
              <a:ext uri="{FF2B5EF4-FFF2-40B4-BE49-F238E27FC236}">
                <a16:creationId xmlns:a16="http://schemas.microsoft.com/office/drawing/2014/main" id="{740C0C99-C851-4270-AB95-716B5B117DB3}"/>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171654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0"/>
            <a:ext cx="5313888" cy="685800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9" name="Rechthoek 8"/>
          <p:cNvSpPr/>
          <p:nvPr/>
        </p:nvSpPr>
        <p:spPr>
          <a:xfrm>
            <a:off x="6296628" y="-370390"/>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8F188E39-F2FD-421E-93F4-C6A2F1800EA9}"/>
              </a:ext>
            </a:extLst>
          </p:cNvPr>
          <p:cNvSpPr>
            <a:spLocks noGrp="1"/>
          </p:cNvSpPr>
          <p:nvPr>
            <p:ph type="title"/>
          </p:nvPr>
        </p:nvSpPr>
        <p:spPr/>
        <p:txBody>
          <a:bodyPr/>
          <a:lstStyle/>
          <a:p>
            <a:r>
              <a:rPr lang="nl-NL" dirty="0"/>
              <a:t>Opzet zonnedak Rantrime</a:t>
            </a:r>
          </a:p>
        </p:txBody>
      </p:sp>
      <p:sp>
        <p:nvSpPr>
          <p:cNvPr id="3" name="Tijdelijke aanduiding voor inhoud 2">
            <a:extLst>
              <a:ext uri="{FF2B5EF4-FFF2-40B4-BE49-F238E27FC236}">
                <a16:creationId xmlns:a16="http://schemas.microsoft.com/office/drawing/2014/main" id="{10F00711-F561-4D03-84D5-4CAD8E870A06}"/>
              </a:ext>
            </a:extLst>
          </p:cNvPr>
          <p:cNvSpPr>
            <a:spLocks noGrp="1"/>
          </p:cNvSpPr>
          <p:nvPr>
            <p:ph idx="1"/>
          </p:nvPr>
        </p:nvSpPr>
        <p:spPr>
          <a:xfrm>
            <a:off x="675575" y="1930400"/>
            <a:ext cx="8596668" cy="3880773"/>
          </a:xfrm>
        </p:spPr>
        <p:txBody>
          <a:bodyPr>
            <a:normAutofit/>
          </a:bodyPr>
          <a:lstStyle/>
          <a:p>
            <a:r>
              <a:rPr lang="nl-NL" dirty="0">
                <a:solidFill>
                  <a:schemeClr val="accent2">
                    <a:lumMod val="75000"/>
                  </a:schemeClr>
                </a:solidFill>
              </a:rPr>
              <a:t>&gt; 800 panelen, goed voor &gt; 200.000 KWh, rekening houdend met lichtstraten e.d.</a:t>
            </a:r>
          </a:p>
          <a:p>
            <a:r>
              <a:rPr lang="nl-NL" dirty="0">
                <a:solidFill>
                  <a:schemeClr val="accent2">
                    <a:lumMod val="75000"/>
                  </a:schemeClr>
                </a:solidFill>
              </a:rPr>
              <a:t>Investering coöperatie: € 225.000,- </a:t>
            </a:r>
            <a:r>
              <a:rPr lang="nl-NL" sz="1300" dirty="0">
                <a:solidFill>
                  <a:schemeClr val="accent2">
                    <a:lumMod val="75000"/>
                  </a:schemeClr>
                </a:solidFill>
              </a:rPr>
              <a:t>(onder voorbehoud van een geschikte dakconstructie, kosten van verzwaring van de aansluiting , excl. BTW)</a:t>
            </a:r>
          </a:p>
          <a:p>
            <a:endParaRPr lang="nl-NL" sz="1300" dirty="0">
              <a:solidFill>
                <a:schemeClr val="accent2">
                  <a:lumMod val="75000"/>
                </a:schemeClr>
              </a:solidFill>
            </a:endParaRPr>
          </a:p>
          <a:p>
            <a:endParaRPr lang="nl-NL" sz="1300" dirty="0">
              <a:solidFill>
                <a:schemeClr val="accent2">
                  <a:lumMod val="75000"/>
                </a:schemeClr>
              </a:solidFill>
            </a:endParaRPr>
          </a:p>
          <a:p>
            <a:endParaRPr lang="nl-NL" sz="1300" dirty="0">
              <a:solidFill>
                <a:schemeClr val="accent2">
                  <a:lumMod val="75000"/>
                </a:schemeClr>
              </a:solidFill>
            </a:endParaRPr>
          </a:p>
          <a:p>
            <a:r>
              <a:rPr lang="nl-NL" dirty="0">
                <a:solidFill>
                  <a:schemeClr val="accent2">
                    <a:lumMod val="75000"/>
                  </a:schemeClr>
                </a:solidFill>
              </a:rPr>
              <a:t>Huuropbrengsten Rantrime: € 1,- per paneel per jaar. Dit is &gt; € 800,- per jaar over een periode van 15 jaar dus in totale opbrengst &gt; € 12.000,-.	</a:t>
            </a:r>
          </a:p>
          <a:p>
            <a:endParaRPr lang="nl-NL" dirty="0">
              <a:solidFill>
                <a:srgbClr val="00B050"/>
              </a:solidFill>
            </a:endParaRPr>
          </a:p>
          <a:p>
            <a:endParaRPr lang="nl-NL" dirty="0"/>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sp>
        <p:nvSpPr>
          <p:cNvPr id="10" name="Tekstvak 9">
            <a:extLst>
              <a:ext uri="{FF2B5EF4-FFF2-40B4-BE49-F238E27FC236}">
                <a16:creationId xmlns:a16="http://schemas.microsoft.com/office/drawing/2014/main" id="{5BAF591D-8545-49CF-B127-E46D5190E861}"/>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422932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stretch>
            <a:fillRect/>
          </a:stretch>
        </p:blipFill>
        <p:spPr>
          <a:xfrm flipH="1">
            <a:off x="7425431" y="0"/>
            <a:ext cx="5313888" cy="6858000"/>
          </a:xfrm>
          <a:prstGeom prst="rect">
            <a:avLst/>
          </a:prstGeom>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732851" y="2760279"/>
            <a:ext cx="5573622" cy="2742170"/>
          </a:xfrm>
          <a:prstGeom prst="rect">
            <a:avLst/>
          </a:prstGeom>
        </p:spPr>
      </p:pic>
      <p:sp>
        <p:nvSpPr>
          <p:cNvPr id="9" name="Rechthoek 8"/>
          <p:cNvSpPr/>
          <p:nvPr/>
        </p:nvSpPr>
        <p:spPr>
          <a:xfrm>
            <a:off x="6326445" y="-390268"/>
            <a:ext cx="2743200" cy="7483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992F903-DF18-47C4-A414-84378F75BE6E}"/>
              </a:ext>
            </a:extLst>
          </p:cNvPr>
          <p:cNvSpPr>
            <a:spLocks noGrp="1"/>
          </p:cNvSpPr>
          <p:nvPr>
            <p:ph type="title"/>
          </p:nvPr>
        </p:nvSpPr>
        <p:spPr>
          <a:xfrm>
            <a:off x="677334" y="609600"/>
            <a:ext cx="8596668" cy="911087"/>
          </a:xfrm>
        </p:spPr>
        <p:txBody>
          <a:bodyPr/>
          <a:lstStyle/>
          <a:p>
            <a:r>
              <a:rPr lang="nl-NL" dirty="0"/>
              <a:t>Opzet zonnedak, postcode 3848</a:t>
            </a:r>
          </a:p>
        </p:txBody>
      </p:sp>
      <p:sp>
        <p:nvSpPr>
          <p:cNvPr id="5" name="Rechthoek 4"/>
          <p:cNvSpPr/>
          <p:nvPr/>
        </p:nvSpPr>
        <p:spPr>
          <a:xfrm rot="20676841">
            <a:off x="8814929" y="-636675"/>
            <a:ext cx="3691929" cy="223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7DE577F2-143B-4B27-A1B2-B112EA4A6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45" y="231494"/>
            <a:ext cx="2117005" cy="918041"/>
          </a:xfrm>
          <a:prstGeom prst="rect">
            <a:avLst/>
          </a:prstGeom>
        </p:spPr>
      </p:pic>
      <p:pic>
        <p:nvPicPr>
          <p:cNvPr id="20" name="Tijdelijke aanduiding voor inhoud 19">
            <a:extLst>
              <a:ext uri="{FF2B5EF4-FFF2-40B4-BE49-F238E27FC236}">
                <a16:creationId xmlns:a16="http://schemas.microsoft.com/office/drawing/2014/main" id="{37876AB6-DAB0-4443-B005-BAD616AC8C29}"/>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77863" y="2178769"/>
            <a:ext cx="8596312" cy="3845074"/>
          </a:xfrm>
        </p:spPr>
      </p:pic>
      <p:sp>
        <p:nvSpPr>
          <p:cNvPr id="10" name="Tekstvak 9">
            <a:extLst>
              <a:ext uri="{FF2B5EF4-FFF2-40B4-BE49-F238E27FC236}">
                <a16:creationId xmlns:a16="http://schemas.microsoft.com/office/drawing/2014/main" id="{CD45447E-AFF5-467A-A62A-3FF957B32712}"/>
              </a:ext>
            </a:extLst>
          </p:cNvPr>
          <p:cNvSpPr txBox="1"/>
          <p:nvPr/>
        </p:nvSpPr>
        <p:spPr>
          <a:xfrm>
            <a:off x="10605836" y="5708984"/>
            <a:ext cx="1750593" cy="553998"/>
          </a:xfrm>
          <a:prstGeom prst="rect">
            <a:avLst/>
          </a:prstGeom>
          <a:noFill/>
        </p:spPr>
        <p:txBody>
          <a:bodyPr wrap="square" rtlCol="0">
            <a:spAutoFit/>
          </a:bodyPr>
          <a:lstStyle/>
          <a:p>
            <a:r>
              <a:rPr lang="nl-NL" sz="1000" dirty="0"/>
              <a:t>100 % duurzaam</a:t>
            </a:r>
          </a:p>
          <a:p>
            <a:r>
              <a:rPr lang="nl-NL" sz="1000" dirty="0"/>
              <a:t>80 % doet mee</a:t>
            </a:r>
          </a:p>
          <a:p>
            <a:r>
              <a:rPr lang="nl-NL" sz="1000" dirty="0"/>
              <a:t>30% lagere stroomrekening</a:t>
            </a:r>
          </a:p>
        </p:txBody>
      </p:sp>
    </p:spTree>
    <p:extLst>
      <p:ext uri="{BB962C8B-B14F-4D97-AF65-F5344CB8AC3E}">
        <p14:creationId xmlns:p14="http://schemas.microsoft.com/office/powerpoint/2010/main" val="3843706291"/>
      </p:ext>
    </p:extLst>
  </p:cSld>
  <p:clrMapOvr>
    <a:masterClrMapping/>
  </p:clrMapOvr>
</p:sld>
</file>

<file path=ppt/theme/theme1.xml><?xml version="1.0" encoding="utf-8"?>
<a:theme xmlns:a="http://schemas.openxmlformats.org/drawingml/2006/main" name="Facet">
  <a:themeElements>
    <a:clrScheme name="Aangepast 1">
      <a:dk1>
        <a:srgbClr val="000000"/>
      </a:dk1>
      <a:lt1>
        <a:srgbClr val="FFFFFF"/>
      </a:lt1>
      <a:dk2>
        <a:srgbClr val="2C3C43"/>
      </a:dk2>
      <a:lt2>
        <a:srgbClr val="EBEBEB"/>
      </a:lt2>
      <a:accent1>
        <a:srgbClr val="004872"/>
      </a:accent1>
      <a:accent2>
        <a:srgbClr val="07B8BA"/>
      </a:accent2>
      <a:accent3>
        <a:srgbClr val="00BEE6"/>
      </a:accent3>
      <a:accent4>
        <a:srgbClr val="1BA6A5"/>
      </a:accent4>
      <a:accent5>
        <a:srgbClr val="C40073"/>
      </a:accent5>
      <a:accent6>
        <a:srgbClr val="008391"/>
      </a:accent6>
      <a:hlink>
        <a:srgbClr val="9F0B67"/>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968</TotalTime>
  <Words>1271</Words>
  <Application>Microsoft Office PowerPoint</Application>
  <PresentationFormat>Breedbeeld</PresentationFormat>
  <Paragraphs>435</Paragraphs>
  <Slides>25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Trebuchet MS</vt:lpstr>
      <vt:lpstr>Verdana</vt:lpstr>
      <vt:lpstr>Wingdings 3</vt:lpstr>
      <vt:lpstr>Facet</vt:lpstr>
      <vt:lpstr>WELKOM Energiecoöperatie Endura</vt:lpstr>
      <vt:lpstr>Ledenavond Endura</vt:lpstr>
      <vt:lpstr>Hoe staan we er voor in Harderwijk ? Bron : Klimaatmonitor RVO         in vergelijking met Ermelo</vt:lpstr>
      <vt:lpstr>Endura aanpak … De drietrapsraket        </vt:lpstr>
      <vt:lpstr>(1) Zonnedak Bouw &amp; Infra Park</vt:lpstr>
      <vt:lpstr>Zonnedak Bouw &amp; Infra Park</vt:lpstr>
      <vt:lpstr>(2)Zonnedak Rantrime, Regeling Verlaagd Tarief</vt:lpstr>
      <vt:lpstr>Opzet zonnedak Rantrime</vt:lpstr>
      <vt:lpstr>Opzet zonnedak, postcode 3848</vt:lpstr>
      <vt:lpstr>Deelname postcoderoos 3841</vt:lpstr>
      <vt:lpstr>Deelname postcoderoos 3842</vt:lpstr>
      <vt:lpstr>Deelname postcoderoos 3843</vt:lpstr>
      <vt:lpstr>Deelname postcoderoos 3846</vt:lpstr>
      <vt:lpstr>Deelname postcoderoos 3849</vt:lpstr>
      <vt:lpstr>Opzet zonnedak, postcoderoos</vt:lpstr>
      <vt:lpstr>PowerPoint-presentatie</vt:lpstr>
      <vt:lpstr>Voorbeeld deelnemer …</vt:lpstr>
      <vt:lpstr>(3)Leveren ENDURA stroom en gas (=OM)</vt:lpstr>
      <vt:lpstr>ENDURA Energie (=OM) in de vergelijking</vt:lpstr>
      <vt:lpstr>ENDURA Energie (=OM) in de vergelijking</vt:lpstr>
      <vt:lpstr>ENDURA Energie (=OM) in de vergelijking</vt:lpstr>
      <vt:lpstr>ENDURA Energie (=OM) is …</vt:lpstr>
      <vt:lpstr>Overige projecten </vt:lpstr>
      <vt:lpstr>Met dank aan onze partners</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Zonnedak Rantrime</dc:title>
  <dc:creator>Wim Sederel</dc:creator>
  <cp:lastModifiedBy>Wim Sederel</cp:lastModifiedBy>
  <cp:revision>64</cp:revision>
  <dcterms:created xsi:type="dcterms:W3CDTF">2017-08-16T10:58:43Z</dcterms:created>
  <dcterms:modified xsi:type="dcterms:W3CDTF">2017-09-27T14:55:37Z</dcterms:modified>
</cp:coreProperties>
</file>